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5"/>
  </p:notesMasterIdLst>
  <p:sldIdLst>
    <p:sldId id="256" r:id="rId2"/>
    <p:sldId id="450" r:id="rId3"/>
    <p:sldId id="473" r:id="rId4"/>
    <p:sldId id="469" r:id="rId5"/>
    <p:sldId id="460" r:id="rId6"/>
    <p:sldId id="474" r:id="rId7"/>
    <p:sldId id="462" r:id="rId8"/>
    <p:sldId id="467" r:id="rId9"/>
    <p:sldId id="431" r:id="rId10"/>
    <p:sldId id="468" r:id="rId11"/>
    <p:sldId id="445" r:id="rId12"/>
    <p:sldId id="470" r:id="rId13"/>
    <p:sldId id="472" r:id="rId14"/>
    <p:sldId id="410" r:id="rId15"/>
    <p:sldId id="411" r:id="rId16"/>
    <p:sldId id="471" r:id="rId17"/>
    <p:sldId id="466" r:id="rId18"/>
    <p:sldId id="475" r:id="rId19"/>
    <p:sldId id="476" r:id="rId20"/>
    <p:sldId id="477" r:id="rId21"/>
    <p:sldId id="428" r:id="rId22"/>
    <p:sldId id="429" r:id="rId23"/>
    <p:sldId id="45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ng Raelene" initials="HR" lastIdx="4" clrIdx="0">
    <p:extLst>
      <p:ext uri="{19B8F6BF-5375-455C-9EA6-DF929625EA0E}">
        <p15:presenceInfo xmlns:p15="http://schemas.microsoft.com/office/powerpoint/2012/main" userId="1840dcd7c76d7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03" autoAdjust="0"/>
    <p:restoredTop sz="95921"/>
  </p:normalViewPr>
  <p:slideViewPr>
    <p:cSldViewPr snapToGrid="0">
      <p:cViewPr varScale="1">
        <p:scale>
          <a:sx n="79" d="100"/>
          <a:sy n="79" d="100"/>
        </p:scale>
        <p:origin x="240" y="9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1760</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1760</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4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Base + special-feature</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Base + cross-features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Base + special-feature + 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[工作簿1.xlsx]svm!$A$2:$A$5</c:f>
              <c:strCache>
                <c:ptCount val="4"/>
                <c:pt idx="0">
                  <c:v>Recall</c:v>
                </c:pt>
                <c:pt idx="1">
                  <c:v>Precision</c:v>
                </c:pt>
                <c:pt idx="2">
                  <c:v>F1-Score</c:v>
                </c:pt>
                <c:pt idx="3">
                  <c:v>Accuracy</c:v>
                </c:pt>
              </c:strCache>
            </c:strRef>
          </c:cat>
          <c:val>
            <c:numRef>
              <c:f>[工作簿1.xlsx]svm!$B$2:$B$5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0-4E01-694F-9004-3D9A94FB079B}"/>
            </c:ext>
          </c:extLst>
        </c:ser>
        <c:ser>
          <c:idx val="1"/>
          <c:order val="1"/>
          <c:tx>
            <c:strRef>
              <c:f>[工作簿1.xlsx]svm!$C$1</c:f>
              <c:strCache>
                <c:ptCount val="1"/>
                <c:pt idx="0">
                  <c:v>Base+cross-features</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[工作簿1.xlsx]svm!$C$2:$C$5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1-4E01-694F-9004-3D9A94FB079B}"/>
            </c:ext>
          </c:extLst>
        </c:ser>
        <c:ser>
          <c:idx val="2"/>
          <c:order val="2"/>
          <c:tx>
            <c:strRef>
              <c:f>[工作簿1.xlsx]svm!$D$1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[工作簿1.xlsx]svm!$D$2:$D$5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2-4E01-694F-9004-3D9A94FB079B}"/>
            </c:ext>
          </c:extLst>
        </c:ser>
        <c:ser>
          <c:idx val="3"/>
          <c:order val="3"/>
          <c:tx>
            <c:strRef>
              <c:f>[工作簿1.xlsx]svm!$E$1</c:f>
              <c:strCache>
                <c:ptCount val="1"/>
                <c:pt idx="0">
                  <c:v>Base+special-feature+cross-features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[工作簿1.xlsx]svm!$A$2:$A$5</c:f>
              <c:strCache>
                <c:ptCount val="4"/>
                <c:pt idx="0">
                  <c:v>Recall</c:v>
                </c:pt>
                <c:pt idx="1">
                  <c:v>Precision</c:v>
                </c:pt>
                <c:pt idx="2">
                  <c:v>F1-Score</c:v>
                </c:pt>
                <c:pt idx="3">
                  <c:v>Accuracy</c:v>
                </c:pt>
              </c:strCache>
            </c:strRef>
          </c:cat>
          <c:val>
            <c:numRef>
              <c:f>[工作簿1.xlsx]svm!$E$2:$E$5</c:f>
              <c:numCache>
                <c:formatCode>General</c:formatCode>
                <c:ptCount val="4"/>
                <c:pt idx="0">
                  <c:v>0.48560799999999998</c:v>
                </c:pt>
                <c:pt idx="1">
                  <c:v>1</c:v>
                </c:pt>
                <c:pt idx="2">
                  <c:v>0.65375000000000005</c:v>
                </c:pt>
                <c:pt idx="3">
                  <c:v>0.62107000000000001</c:v>
                </c:pt>
              </c:numCache>
            </c:numRef>
          </c:val>
          <c:smooth val="0"/>
          <c:extLst>
            <c:ext xmlns:c16="http://schemas.microsoft.com/office/drawing/2014/chart" uri="{C3380CC4-5D6E-409C-BE32-E72D297353CC}">
              <c16:uniqueId val="{00000003-4E01-694F-9004-3D9A94FB079B}"/>
            </c:ext>
          </c:extLst>
        </c:ser>
        <c:dLbls>
          <c:dLblPos val="t"/>
          <c:showLegendKey val="0"/>
          <c:showVal val="1"/>
          <c:showCatName val="0"/>
          <c:showSerName val="0"/>
          <c:showPercent val="0"/>
          <c:showBubbleSize val="0"/>
        </c:dLbls>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914920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AU"/>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[工作簿1.xlsx]Random!$B$2:$B$5</c:f>
              <c:numCache>
                <c:formatCode>General</c:formatCode>
                <c:ptCount val="4"/>
                <c:pt idx="0">
                  <c:v>0.80539700000000003</c:v>
                </c:pt>
                <c:pt idx="1">
                  <c:v>0.86170210000000003</c:v>
                </c:pt>
                <c:pt idx="2">
                  <c:v>0.83259899999999998</c:v>
                </c:pt>
                <c:pt idx="3">
                  <c:v>0.83173399999999997</c:v>
                </c:pt>
              </c:numCache>
            </c:numRef>
          </c:val>
          <c:smooth val="0"/>
          <c:extLst>
            <c:ext xmlns:c16="http://schemas.microsoft.com/office/drawing/2014/chart" uri="{C3380CC4-5D6E-409C-BE32-E72D297353CC}">
              <c16:uniqueId val="{00000000-8734-B843-9967-52CE4AF0ADE6}"/>
            </c:ext>
          </c:extLst>
        </c:ser>
        <c:ser>
          <c:idx val="1"/>
          <c:order val="1"/>
          <c:tx>
            <c:strRef>
              <c:f>[工作簿1.xlsx]Random!$C$1</c:f>
              <c:strCache>
                <c:ptCount val="1"/>
                <c:pt idx="0">
                  <c:v>Base+cross-features</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[工作簿1.xlsx]Random!$C$2:$C$5</c:f>
              <c:numCache>
                <c:formatCode>General</c:formatCode>
                <c:ptCount val="4"/>
                <c:pt idx="0">
                  <c:v>0.78381999999999996</c:v>
                </c:pt>
                <c:pt idx="1">
                  <c:v>0.85410299999999995</c:v>
                </c:pt>
                <c:pt idx="2">
                  <c:v>0.81745449999999997</c:v>
                </c:pt>
                <c:pt idx="3">
                  <c:v>0.81476000000000004</c:v>
                </c:pt>
              </c:numCache>
            </c:numRef>
          </c:val>
          <c:smooth val="0"/>
          <c:extLst>
            <c:ext xmlns:c16="http://schemas.microsoft.com/office/drawing/2014/chart" uri="{C3380CC4-5D6E-409C-BE32-E72D297353CC}">
              <c16:uniqueId val="{00000001-8734-B843-9967-52CE4AF0ADE6}"/>
            </c:ext>
          </c:extLst>
        </c:ser>
        <c:ser>
          <c:idx val="2"/>
          <c:order val="2"/>
          <c:tx>
            <c:strRef>
              <c:f>[工作簿1.xlsx]Random!$D$1</c:f>
              <c:strCache>
                <c:ptCount val="1"/>
                <c:pt idx="0">
                  <c:v>Base+special-features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[工作簿1.xlsx]Random!$A$2:$A$5</c:f>
              <c:strCache>
                <c:ptCount val="4"/>
                <c:pt idx="0">
                  <c:v>Recall</c:v>
                </c:pt>
                <c:pt idx="1">
                  <c:v>Precision</c:v>
                </c:pt>
                <c:pt idx="2">
                  <c:v>F1-Score</c:v>
                </c:pt>
                <c:pt idx="3">
                  <c:v>Accuracy</c:v>
                </c:pt>
              </c:strCache>
            </c:strRef>
          </c:cat>
          <c:val>
            <c:numRef>
              <c:f>[工作簿1.xlsx]Random!$D$2:$D$5</c:f>
              <c:numCache>
                <c:formatCode>General</c:formatCode>
                <c:ptCount val="4"/>
                <c:pt idx="0">
                  <c:v>0.81626900000000002</c:v>
                </c:pt>
                <c:pt idx="1">
                  <c:v>0.88449800000000001</c:v>
                </c:pt>
                <c:pt idx="2">
                  <c:v>0.84901499999999996</c:v>
                </c:pt>
                <c:pt idx="3">
                  <c:v>0.84723400000000004</c:v>
                </c:pt>
              </c:numCache>
            </c:numRef>
          </c:val>
          <c:smooth val="0"/>
          <c:extLst>
            <c:ext xmlns:c16="http://schemas.microsoft.com/office/drawing/2014/chart" uri="{C3380CC4-5D6E-409C-BE32-E72D297353CC}">
              <c16:uniqueId val="{00000002-8734-B843-9967-52CE4AF0ADE6}"/>
            </c:ext>
          </c:extLst>
        </c:ser>
        <c:ser>
          <c:idx val="3"/>
          <c:order val="3"/>
          <c:tx>
            <c:strRef>
              <c:f>[工作簿1.xlsx]Random!$E$1</c:f>
              <c:strCache>
                <c:ptCount val="1"/>
                <c:pt idx="0">
                  <c:v>Base+special-feature+cross-features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[工作簿1.xlsx]Random!$A$2:$A$5</c:f>
              <c:strCache>
                <c:ptCount val="4"/>
                <c:pt idx="0">
                  <c:v>Recall</c:v>
                </c:pt>
                <c:pt idx="1">
                  <c:v>Precision</c:v>
                </c:pt>
                <c:pt idx="2">
                  <c:v>F1-Score</c:v>
                </c:pt>
                <c:pt idx="3">
                  <c:v>Accuracy</c:v>
                </c:pt>
              </c:strCache>
            </c:strRef>
          </c:cat>
          <c:val>
            <c:numRef>
              <c:f>[工作簿1.xlsx]Random!$E$2:$E$5</c:f>
              <c:numCache>
                <c:formatCode>General</c:formatCode>
                <c:ptCount val="4"/>
                <c:pt idx="0">
                  <c:v>0.81626900000000002</c:v>
                </c:pt>
                <c:pt idx="1">
                  <c:v>0.88449800000000001</c:v>
                </c:pt>
                <c:pt idx="2">
                  <c:v>0.84901499999999996</c:v>
                </c:pt>
                <c:pt idx="3">
                  <c:v>0.8472324</c:v>
                </c:pt>
              </c:numCache>
            </c:numRef>
          </c:val>
          <c:smooth val="0"/>
          <c:extLst>
            <c:ext xmlns:c16="http://schemas.microsoft.com/office/drawing/2014/chart" uri="{C3380CC4-5D6E-409C-BE32-E72D297353CC}">
              <c16:uniqueId val="{00000003-8734-B843-9967-52CE4AF0ADE6}"/>
            </c:ext>
          </c:extLst>
        </c:ser>
        <c:dLbls>
          <c:dLblPos val="b"/>
          <c:showLegendKey val="0"/>
          <c:showVal val="1"/>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min val="0.76000000000000012"/>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7432063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Evaluation Methods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Base</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8523-AE48-BCF8-FB1CA9877203}"/>
            </c:ext>
          </c:extLst>
        </c:ser>
        <c:ser>
          <c:idx val="1"/>
          <c:order val="1"/>
          <c:tx>
            <c:strRef>
              <c:f>Sheet1!$C$1</c:f>
              <c:strCache>
                <c:ptCount val="1"/>
                <c:pt idx="0">
                  <c:v>Base + special-features</c:v>
                </c:pt>
              </c:strCache>
            </c:strRef>
          </c:tx>
          <c:spPr>
            <a:ln w="19050" cap="rnd">
              <a:solidFill>
                <a:schemeClr val="accent6">
                  <a:lumMod val="75000"/>
                </a:schemeClr>
              </a:solidFill>
              <a:round/>
            </a:ln>
            <a:effectLst>
              <a:outerShdw blurRad="57150" dist="19050" dir="5400000" algn="ctr" rotWithShape="0">
                <a:srgbClr val="000000">
                  <a:alpha val="63000"/>
                </a:srgbClr>
              </a:outerShdw>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23-AE48-BCF8-FB1CA9877203}"/>
                </c:ext>
              </c:extLst>
            </c:dLbl>
            <c:dLbl>
              <c:idx val="2"/>
              <c:layout>
                <c:manualLayout>
                  <c:x val="-6.7825129065562942E-2"/>
                  <c:y val="-3.329490020035832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E35-6743-B155-896E7481132A}"/>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523-AE48-BCF8-FB1CA987720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8523-AE48-BCF8-FB1CA9877203}"/>
            </c:ext>
          </c:extLst>
        </c:ser>
        <c:ser>
          <c:idx val="2"/>
          <c:order val="2"/>
          <c:tx>
            <c:strRef>
              <c:f>Sheet1!$D$1</c:f>
              <c:strCache>
                <c:ptCount val="1"/>
                <c:pt idx="0">
                  <c:v>Base + cross-features</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4-8523-AE48-BCF8-FB1CA9877203}"/>
            </c:ext>
          </c:extLst>
        </c:ser>
        <c:ser>
          <c:idx val="3"/>
          <c:order val="3"/>
          <c:tx>
            <c:strRef>
              <c:f>Sheet1!$E$1</c:f>
              <c:strCache>
                <c:ptCount val="1"/>
                <c:pt idx="0">
                  <c:v>Base + special-features + cross-features</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5-8523-AE48-BCF8-FB1CA9877203}"/>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873598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ax val="1.05"/>
          <c:min val="0.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Training Runtimes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Runtimes (per second)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Logistic</c:v>
                </c:pt>
                <c:pt idx="1">
                  <c:v>SVM</c:v>
                </c:pt>
                <c:pt idx="2">
                  <c:v>Random Forest</c:v>
                </c:pt>
                <c:pt idx="3">
                  <c:v>DNN</c:v>
                </c:pt>
              </c:strCache>
            </c:strRef>
          </c:cat>
          <c:val>
            <c:numRef>
              <c:f>Sheet1!$B$2:$B$5</c:f>
              <c:numCache>
                <c:formatCode>0.00</c:formatCode>
                <c:ptCount val="4"/>
                <c:pt idx="0">
                  <c:v>17.568200000000001</c:v>
                </c:pt>
                <c:pt idx="1">
                  <c:v>2.1877</c:v>
                </c:pt>
                <c:pt idx="2">
                  <c:v>0.80249999999999999</c:v>
                </c:pt>
                <c:pt idx="3">
                  <c:v>87.641499999999994</c:v>
                </c:pt>
              </c:numCache>
            </c:numRef>
          </c:val>
          <c:smooth val="0"/>
          <c:extLst>
            <c:ext xmlns:c16="http://schemas.microsoft.com/office/drawing/2014/chart" uri="{C3380CC4-5D6E-409C-BE32-E72D297353CC}">
              <c16:uniqueId val="{00000000-69D7-DE45-AFA4-3C3F1D5A9E44}"/>
            </c:ext>
          </c:extLst>
        </c:ser>
        <c:dLbls>
          <c:dLblPos val="t"/>
          <c:showLegendKey val="0"/>
          <c:showVal val="1"/>
          <c:showCatName val="0"/>
          <c:showSerName val="0"/>
          <c:showPercent val="0"/>
          <c:showBubbleSize val="0"/>
        </c:dLbls>
        <c:marker val="1"/>
        <c:smooth val="0"/>
        <c:axId val="1878644447"/>
        <c:axId val="1414716575"/>
      </c:lineChart>
      <c:catAx>
        <c:axId val="187864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4716575"/>
        <c:crosses val="autoZero"/>
        <c:auto val="1"/>
        <c:lblAlgn val="ctr"/>
        <c:lblOffset val="100"/>
        <c:noMultiLvlLbl val="0"/>
      </c:catAx>
      <c:valAx>
        <c:axId val="14147165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seconds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8644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dk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5</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13</a:t>
            </a:fld>
            <a:endParaRPr lang="en-US"/>
          </a:p>
        </p:txBody>
      </p:sp>
    </p:spTree>
    <p:extLst>
      <p:ext uri="{BB962C8B-B14F-4D97-AF65-F5344CB8AC3E}">
        <p14:creationId xmlns:p14="http://schemas.microsoft.com/office/powerpoint/2010/main" val="2724246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14</a:t>
            </a:fld>
            <a:endParaRPr lang="en-US"/>
          </a:p>
        </p:txBody>
      </p:sp>
    </p:spTree>
    <p:extLst>
      <p:ext uri="{BB962C8B-B14F-4D97-AF65-F5344CB8AC3E}">
        <p14:creationId xmlns:p14="http://schemas.microsoft.com/office/powerpoint/2010/main" val="184409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Special-feature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multiple</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a:t>
            </a:r>
          </a:p>
          <a:p>
            <a:pPr rtl="0"/>
            <a:r>
              <a:rPr lang="en-CA" sz="1200" b="0" i="0" u="none" strike="noStrike" kern="1200" dirty="0">
                <a:solidFill>
                  <a:schemeClr val="tx1"/>
                </a:solidFill>
                <a:effectLst/>
                <a:latin typeface="+mn-lt"/>
                <a:ea typeface="+mn-ea"/>
                <a:cs typeface="+mn-cs"/>
              </a:rPr>
              <a:t>Next,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Xinhui</a:t>
            </a:r>
            <a:r>
              <a:rPr lang="zh-CN" altLang="en-US" sz="1200" b="0" i="0" u="none" strike="noStrike" kern="1200" dirty="0">
                <a:solidFill>
                  <a:schemeClr val="tx1"/>
                </a:solidFill>
                <a:effectLst/>
                <a:latin typeface="+mn-lt"/>
                <a:ea typeface="+mn-ea"/>
                <a:cs typeface="+mn-cs"/>
              </a:rPr>
              <a:t> </a:t>
            </a:r>
            <a:r>
              <a:rPr lang="en-CA" altLang="zh-CN" sz="1200" b="0" i="0" u="none" strike="noStrike" kern="1200" dirty="0">
                <a:solidFill>
                  <a:schemeClr val="tx1"/>
                </a:solidFill>
                <a:effectLst/>
                <a:latin typeface="+mn-lt"/>
                <a:ea typeface="+mn-ea"/>
                <a:cs typeface="+mn-cs"/>
              </a:rPr>
              <a:t>will talk about the model selection.</a:t>
            </a:r>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15</a:t>
            </a:fld>
            <a:endParaRPr lang="en-US"/>
          </a:p>
        </p:txBody>
      </p:sp>
    </p:spTree>
    <p:extLst>
      <p:ext uri="{BB962C8B-B14F-4D97-AF65-F5344CB8AC3E}">
        <p14:creationId xmlns:p14="http://schemas.microsoft.com/office/powerpoint/2010/main" val="268136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16</a:t>
            </a:fld>
            <a:endParaRPr lang="en-US"/>
          </a:p>
        </p:txBody>
      </p:sp>
    </p:spTree>
    <p:extLst>
      <p:ext uri="{BB962C8B-B14F-4D97-AF65-F5344CB8AC3E}">
        <p14:creationId xmlns:p14="http://schemas.microsoft.com/office/powerpoint/2010/main" val="65542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7"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Layout" Target="../slideLayouts/slideLayout19.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1.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0.jpg"/><Relationship Id="rId1" Type="http://schemas.openxmlformats.org/officeDocument/2006/relationships/slideLayout" Target="../slideLayouts/slideLayout19.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rotWithShape="1">
          <a:blip r:embed="rId2">
            <a:extLst>
              <a:ext uri="{28A0092B-C50C-407E-A947-70E740481C1C}">
                <a14:useLocalDpi xmlns:a14="http://schemas.microsoft.com/office/drawing/2010/main" val="0"/>
              </a:ext>
            </a:extLst>
          </a:blip>
          <a:srcRect r="8075"/>
          <a:stretch/>
        </p:blipFill>
        <p:spPr>
          <a:xfrm>
            <a:off x="892146" y="856790"/>
            <a:ext cx="10213662"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129048"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1931357"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7703701"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4724329"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1931357"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3929178"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225"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6576556-320B-654F-9F5C-7EA58B0E74E5}"/>
              </a:ext>
            </a:extLst>
          </p:cNvPr>
          <p:cNvGrpSpPr/>
          <p:nvPr/>
        </p:nvGrpSpPr>
        <p:grpSpPr>
          <a:xfrm>
            <a:off x="282633" y="3731563"/>
            <a:ext cx="4572786" cy="2646948"/>
            <a:chOff x="1113752" y="3398955"/>
            <a:chExt cx="5444389" cy="3270020"/>
          </a:xfrm>
        </p:grpSpPr>
        <p:sp>
          <p:nvSpPr>
            <p:cNvPr id="5" name="Rectangle 4">
              <a:extLst>
                <a:ext uri="{FF2B5EF4-FFF2-40B4-BE49-F238E27FC236}">
                  <a16:creationId xmlns:a16="http://schemas.microsoft.com/office/drawing/2014/main" id="{F7BD1BA9-F1D1-8C44-A1C4-00C39FCDA99D}"/>
                </a:ext>
              </a:extLst>
            </p:cNvPr>
            <p:cNvSpPr/>
            <p:nvPr/>
          </p:nvSpPr>
          <p:spPr>
            <a:xfrm>
              <a:off x="3457171" y="3826110"/>
              <a:ext cx="2347848" cy="1185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2607848" y="5744888"/>
              <a:ext cx="1744135" cy="914398"/>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Successful</a:t>
              </a:r>
            </a:p>
            <a:p>
              <a:pPr algn="ctr"/>
              <a:r>
                <a:rPr lang="en-US" sz="1400"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4814006" y="5754579"/>
              <a:ext cx="1744135" cy="9143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sz="1400" dirty="0"/>
                <a:t>Unsuccessful</a:t>
              </a:r>
            </a:p>
            <a:p>
              <a:pPr algn="ctr"/>
              <a:r>
                <a:rPr lang="en-US" sz="1400"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113752" y="3398955"/>
              <a:ext cx="211486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2"/>
              <a:endCxn id="7" idx="0"/>
            </p:cNvCxnSpPr>
            <p:nvPr/>
          </p:nvCxnSpPr>
          <p:spPr>
            <a:xfrm flipH="1">
              <a:off x="3479916" y="5011442"/>
              <a:ext cx="1151178" cy="733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2"/>
              <a:endCxn id="8" idx="0"/>
            </p:cNvCxnSpPr>
            <p:nvPr/>
          </p:nvCxnSpPr>
          <p:spPr>
            <a:xfrm>
              <a:off x="4631094" y="5011442"/>
              <a:ext cx="1054980" cy="7431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flipV="1">
              <a:off x="3228620" y="4418777"/>
              <a:ext cx="22855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2090047" y="2823622"/>
            <a:ext cx="276537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AU" sz="1600" dirty="0"/>
              <a:t>Support Vector Machines</a:t>
            </a:r>
          </a:p>
          <a:p>
            <a:pPr marL="285750" indent="-285750">
              <a:buFont typeface="Arial" panose="020B0604020202020204" pitchFamily="34" charset="0"/>
              <a:buChar char="•"/>
            </a:pPr>
            <a:r>
              <a:rPr lang="en-US" sz="1600" dirty="0"/>
              <a:t>Random Forest</a:t>
            </a:r>
          </a:p>
          <a:p>
            <a:pPr marL="285750" indent="-285750">
              <a:buFont typeface="Arial" panose="020B0604020202020204" pitchFamily="34" charset="0"/>
              <a:buChar char="•"/>
            </a:pPr>
            <a:r>
              <a:rPr lang="en-US" sz="1600" dirty="0"/>
              <a:t>Deep Neural Network</a:t>
            </a:r>
          </a:p>
        </p:txBody>
      </p:sp>
      <p:grpSp>
        <p:nvGrpSpPr>
          <p:cNvPr id="47" name="Group 46">
            <a:extLst>
              <a:ext uri="{FF2B5EF4-FFF2-40B4-BE49-F238E27FC236}">
                <a16:creationId xmlns:a16="http://schemas.microsoft.com/office/drawing/2014/main" id="{3F6C8897-8846-D147-8D25-C92623367244}"/>
              </a:ext>
            </a:extLst>
          </p:cNvPr>
          <p:cNvGrpSpPr/>
          <p:nvPr/>
        </p:nvGrpSpPr>
        <p:grpSpPr>
          <a:xfrm>
            <a:off x="5514479" y="3546897"/>
            <a:ext cx="5791274" cy="2541612"/>
            <a:chOff x="5514479" y="3546897"/>
            <a:chExt cx="5791274" cy="2541612"/>
          </a:xfrm>
        </p:grpSpPr>
        <p:grpSp>
          <p:nvGrpSpPr>
            <p:cNvPr id="13" name="Group 12">
              <a:extLst>
                <a:ext uri="{FF2B5EF4-FFF2-40B4-BE49-F238E27FC236}">
                  <a16:creationId xmlns:a16="http://schemas.microsoft.com/office/drawing/2014/main" id="{07205283-68EC-6344-9920-7666D2F461E7}"/>
                </a:ext>
              </a:extLst>
            </p:cNvPr>
            <p:cNvGrpSpPr/>
            <p:nvPr/>
          </p:nvGrpSpPr>
          <p:grpSpPr>
            <a:xfrm>
              <a:off x="5514479" y="4310837"/>
              <a:ext cx="5791274" cy="1777672"/>
              <a:chOff x="4117082" y="3528135"/>
              <a:chExt cx="5791274" cy="1777672"/>
            </a:xfrm>
          </p:grpSpPr>
          <p:grpSp>
            <p:nvGrpSpPr>
              <p:cNvPr id="14" name="Group 13">
                <a:extLst>
                  <a:ext uri="{FF2B5EF4-FFF2-40B4-BE49-F238E27FC236}">
                    <a16:creationId xmlns:a16="http://schemas.microsoft.com/office/drawing/2014/main" id="{321075DC-48A7-CA4F-919D-3A8564484B40}"/>
                  </a:ext>
                </a:extLst>
              </p:cNvPr>
              <p:cNvGrpSpPr/>
              <p:nvPr/>
            </p:nvGrpSpPr>
            <p:grpSpPr>
              <a:xfrm>
                <a:off x="4117082" y="3637241"/>
                <a:ext cx="5791274" cy="1668566"/>
                <a:chOff x="3431282" y="4632354"/>
                <a:chExt cx="5791274" cy="1668566"/>
              </a:xfrm>
            </p:grpSpPr>
            <p:pic>
              <p:nvPicPr>
                <p:cNvPr id="17" name="Picture 16">
                  <a:extLst>
                    <a:ext uri="{FF2B5EF4-FFF2-40B4-BE49-F238E27FC236}">
                      <a16:creationId xmlns:a16="http://schemas.microsoft.com/office/drawing/2014/main" id="{F898A889-3513-BB4B-8934-607F83FAAB0A}"/>
                    </a:ext>
                  </a:extLst>
                </p:cNvPr>
                <p:cNvPicPr>
                  <a:picLocks noChangeAspect="1"/>
                </p:cNvPicPr>
                <p:nvPr/>
              </p:nvPicPr>
              <p:blipFill>
                <a:blip r:embed="rId2"/>
                <a:stretch>
                  <a:fillRect/>
                </a:stretch>
              </p:blipFill>
              <p:spPr>
                <a:xfrm>
                  <a:off x="6493271" y="4632354"/>
                  <a:ext cx="2729285" cy="1629810"/>
                </a:xfrm>
                <a:prstGeom prst="rect">
                  <a:avLst/>
                </a:prstGeom>
              </p:spPr>
            </p:pic>
            <p:pic>
              <p:nvPicPr>
                <p:cNvPr id="18" name="Picture 2" descr="Tensorflow Precision / Recall / F1 score and Confusion matrix - Stack  Overflow">
                  <a:extLst>
                    <a:ext uri="{FF2B5EF4-FFF2-40B4-BE49-F238E27FC236}">
                      <a16:creationId xmlns:a16="http://schemas.microsoft.com/office/drawing/2014/main" id="{DC50DE8E-2D73-BA48-9ED1-39223943F4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351"/>
                <a:stretch/>
              </p:blipFill>
              <p:spPr bwMode="auto">
                <a:xfrm>
                  <a:off x="3431282" y="4985767"/>
                  <a:ext cx="2608616" cy="131515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2" descr="Tensorflow Precision / Recall / F1 score and Confusion matrix - Stack  Overflow">
                <a:extLst>
                  <a:ext uri="{FF2B5EF4-FFF2-40B4-BE49-F238E27FC236}">
                    <a16:creationId xmlns:a16="http://schemas.microsoft.com/office/drawing/2014/main" id="{04FDF112-ACE6-4C4A-B41E-687B32B0A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848" b="17823"/>
              <a:stretch/>
            </p:blipFill>
            <p:spPr bwMode="auto">
              <a:xfrm>
                <a:off x="4117082" y="3528135"/>
                <a:ext cx="2608616" cy="46251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55A0E4A8-B38A-3D4C-AE15-E2EC69A1EDFB}"/>
                </a:ext>
              </a:extLst>
            </p:cNvPr>
            <p:cNvSpPr txBox="1"/>
            <p:nvPr/>
          </p:nvSpPr>
          <p:spPr>
            <a:xfrm>
              <a:off x="5783888" y="3546897"/>
              <a:ext cx="2069797" cy="369332"/>
            </a:xfrm>
            <a:prstGeom prst="rect">
              <a:avLst/>
            </a:prstGeom>
            <a:noFill/>
          </p:spPr>
          <p:txBody>
            <a:bodyPr wrap="none" rtlCol="0">
              <a:spAutoFit/>
            </a:bodyPr>
            <a:lstStyle/>
            <a:p>
              <a:r>
                <a:rPr lang="en-US" dirty="0"/>
                <a:t>Evaluation Metrics</a:t>
              </a:r>
            </a:p>
          </p:txBody>
        </p:sp>
      </p:grpSp>
      <p:sp>
        <p:nvSpPr>
          <p:cNvPr id="48" name="TextBox 47">
            <a:extLst>
              <a:ext uri="{FF2B5EF4-FFF2-40B4-BE49-F238E27FC236}">
                <a16:creationId xmlns:a16="http://schemas.microsoft.com/office/drawing/2014/main" id="{2598255F-DF3A-4C4D-8794-84E45C597BAE}"/>
              </a:ext>
            </a:extLst>
          </p:cNvPr>
          <p:cNvSpPr txBox="1"/>
          <p:nvPr/>
        </p:nvSpPr>
        <p:spPr>
          <a:xfrm>
            <a:off x="2451578" y="563005"/>
            <a:ext cx="7288843" cy="923330"/>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09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6577106" cy="1508105"/>
            <a:chOff x="5529030" y="860119"/>
            <a:chExt cx="4467593" cy="1508105"/>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3790324" cy="1508105"/>
              <a:chOff x="3009762" y="4283314"/>
              <a:chExt cx="1985134" cy="1508105"/>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1985134" cy="1169551"/>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t>
              </a:r>
              <a:r>
                <a:rPr lang="en-CA" sz="1200" dirty="0">
                  <a:solidFill>
                    <a:srgbClr val="000000"/>
                  </a:solidFill>
                  <a:latin typeface="Arial" panose="020B0604020202020204" pitchFamily="34" charset="0"/>
                </a:rPr>
                <a:t>s</a:t>
              </a:r>
              <a:r>
                <a:rPr lang="en-CA" sz="1200" dirty="0"/>
                <a:t>pecial-feature</a:t>
              </a:r>
              <a:endParaRPr lang="en-US" sz="1200" dirty="0">
                <a:solidFill>
                  <a:srgbClr val="000000"/>
                </a:solidFill>
                <a:latin typeface="Arial" panose="020B0604020202020204" pitchFamily="34" charset="0"/>
              </a:endParaRP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t>
              </a:r>
              <a:r>
                <a:rPr lang="en-CA" sz="1200" dirty="0">
                  <a:latin typeface="Arial" panose="020B0604020202020204" pitchFamily="34" charset="0"/>
                </a:rPr>
                <a:t>s</a:t>
              </a:r>
              <a:r>
                <a:rPr lang="en-CA" sz="1200" dirty="0"/>
                <a:t>pecial-feature</a:t>
              </a:r>
              <a:r>
                <a:rPr lang="en-US" sz="1200" dirty="0">
                  <a:latin typeface="Arial" panose="020B0604020202020204" pitchFamily="34" charset="0"/>
                </a:rPr>
                <a:t>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extLst>
              <p:ext uri="{D42A27DB-BD31-4B8C-83A1-F6EECF244321}">
                <p14:modId xmlns:p14="http://schemas.microsoft.com/office/powerpoint/2010/main" val="781305103"/>
              </p:ext>
            </p:extLst>
          </p:nvPr>
        </p:nvGraphicFramePr>
        <p:xfrm>
          <a:off x="7079348" y="1841082"/>
          <a:ext cx="4814071" cy="36741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27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Support vector machine</a:t>
            </a:r>
          </a:p>
        </p:txBody>
      </p:sp>
      <p:grpSp>
        <p:nvGrpSpPr>
          <p:cNvPr id="3" name="Group 2"/>
          <p:cNvGrpSpPr/>
          <p:nvPr/>
        </p:nvGrpSpPr>
        <p:grpSpPr>
          <a:xfrm>
            <a:off x="373834" y="1596390"/>
            <a:ext cx="6505757" cy="1945333"/>
            <a:chOff x="5540215" y="860119"/>
            <a:chExt cx="4456408" cy="1059024"/>
          </a:xfrm>
        </p:grpSpPr>
        <p:sp>
          <p:nvSpPr>
            <p:cNvPr id="4" name="TextBox 3"/>
            <p:cNvSpPr txBox="1"/>
            <p:nvPr/>
          </p:nvSpPr>
          <p:spPr>
            <a:xfrm>
              <a:off x="5540215" y="880818"/>
              <a:ext cx="628639" cy="3518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36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206299" y="860119"/>
              <a:ext cx="3790324" cy="1059024"/>
              <a:chOff x="3009762" y="4283314"/>
              <a:chExt cx="1985134" cy="1059024"/>
            </a:xfrm>
          </p:grpSpPr>
          <p:sp>
            <p:nvSpPr>
              <p:cNvPr id="6" name="TextBox 5"/>
              <p:cNvSpPr txBox="1"/>
              <p:nvPr/>
            </p:nvSpPr>
            <p:spPr>
              <a:xfrm>
                <a:off x="3009762" y="4621868"/>
                <a:ext cx="1985134" cy="720470"/>
              </a:xfrm>
              <a:prstGeom prst="rect">
                <a:avLst/>
              </a:prstGeom>
              <a:noFill/>
            </p:spPr>
            <p:txBody>
              <a:bodyPr wrap="square" rtlCol="0">
                <a:spAutoFit/>
              </a:bodyPr>
              <a:lstStyle/>
              <a:p>
                <a:pPr marL="171450" lvl="0" indent="-171450" algn="l"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Small and high-dimensional data set with 5000+ rows and 15 features</a:t>
                </a:r>
              </a:p>
              <a:p>
                <a:pPr marL="742950" lvl="1" indent="-285750" algn="l" defTabSz="914400">
                  <a:spcBef>
                    <a:spcPts val="600"/>
                  </a:spcBef>
                  <a:buFont typeface="Arial" panose="020B0604020202020204" pitchFamily="34" charset="0"/>
                  <a:buChar char="•"/>
                </a:pPr>
                <a:r>
                  <a:rPr lang="en-US" altLang="en-CA" sz="1200" dirty="0">
                    <a:solidFill>
                      <a:srgbClr val="000000"/>
                    </a:solidFill>
                    <a:latin typeface="Arial" panose="020B0604020202020204" pitchFamily="34" charset="0"/>
                  </a:rPr>
                  <a:t>High Bias &amp; Low Variance</a:t>
                </a:r>
              </a:p>
              <a:p>
                <a:pPr marL="171450" indent="-171450" algn="l">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Could use for linear or non-linear data set</a:t>
                </a:r>
              </a:p>
              <a:p>
                <a:pPr marL="171450" indent="-171450" algn="l">
                  <a:spcBef>
                    <a:spcPts val="600"/>
                  </a:spcBef>
                  <a:buFont typeface="Courier New" panose="02070309020205020404" pitchFamily="49" charset="0"/>
                  <a:buChar char="o"/>
                </a:pPr>
                <a:r>
                  <a:rPr lang="en-US" sz="1200" dirty="0">
                    <a:solidFill>
                      <a:srgbClr val="000000"/>
                    </a:solidFill>
                    <a:latin typeface="Arial" panose="020B0604020202020204" pitchFamily="34" charset="0"/>
                  </a:rPr>
                  <a:t>Kernel function</a:t>
                </a:r>
              </a:p>
              <a:p>
                <a:pPr marL="742950" lvl="1" indent="-285750" algn="l">
                  <a:spcBef>
                    <a:spcPts val="600"/>
                  </a:spcBef>
                  <a:buFont typeface="Arial" panose="020B0604020202020204" pitchFamily="34" charset="0"/>
                  <a:buChar char="•"/>
                </a:pPr>
                <a:r>
                  <a:rPr lang="en-US" sz="1200" dirty="0">
                    <a:solidFill>
                      <a:srgbClr val="000000"/>
                    </a:solidFill>
                    <a:latin typeface="Arial" panose="020B0604020202020204" pitchFamily="34" charset="0"/>
                  </a:rPr>
                  <a:t>simplifies the computational complexity</a:t>
                </a:r>
              </a:p>
            </p:txBody>
          </p:sp>
          <p:sp>
            <p:nvSpPr>
              <p:cNvPr id="7" name="TextBox 6"/>
              <p:cNvSpPr txBox="1"/>
              <p:nvPr/>
            </p:nvSpPr>
            <p:spPr>
              <a:xfrm>
                <a:off x="3017859" y="4283314"/>
                <a:ext cx="1888661" cy="251327"/>
              </a:xfrm>
              <a:prstGeom prst="rect">
                <a:avLst/>
              </a:prstGeom>
              <a:noFill/>
            </p:spPr>
            <p:txBody>
              <a:bodyPr wrap="square" rtlCol="0">
                <a:spAutoFit/>
              </a:bodyPr>
              <a:lstStyle/>
              <a:p>
                <a:pPr lvl="0" algn="l" defTabSz="914400"/>
                <a:r>
                  <a:rPr lang="en-US" altLang="ko-KR" sz="2400" b="1" dirty="0">
                    <a:solidFill>
                      <a:prstClr val="black">
                        <a:lumMod val="75000"/>
                        <a:lumOff val="25000"/>
                      </a:prstClr>
                    </a:solidFill>
                    <a:latin typeface="Arial" panose="020B0604020202020204"/>
                    <a:ea typeface="Arial Unicode MS"/>
                    <a:cs typeface="Arial" panose="020B0604020202020204" pitchFamily="34" charset="0"/>
                  </a:rPr>
                  <a:t>Why SVM?</a:t>
                </a:r>
              </a:p>
            </p:txBody>
          </p:sp>
        </p:grpSp>
      </p:grpSp>
      <p:graphicFrame>
        <p:nvGraphicFramePr>
          <p:cNvPr id="9" name="图表 8"/>
          <p:cNvGraphicFramePr/>
          <p:nvPr>
            <p:extLst>
              <p:ext uri="{D42A27DB-BD31-4B8C-83A1-F6EECF244321}">
                <p14:modId xmlns:p14="http://schemas.microsoft.com/office/powerpoint/2010/main" val="1749858922"/>
              </p:ext>
            </p:extLst>
          </p:nvPr>
        </p:nvGraphicFramePr>
        <p:xfrm>
          <a:off x="6633252" y="1596390"/>
          <a:ext cx="5184914" cy="436509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11"/>
          <p:cNvSpPr txBox="1"/>
          <p:nvPr/>
        </p:nvSpPr>
        <p:spPr>
          <a:xfrm>
            <a:off x="1366213" y="4688908"/>
            <a:ext cx="4948060"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methods</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2" name="TextBox 12"/>
          <p:cNvSpPr txBox="1"/>
          <p:nvPr/>
        </p:nvSpPr>
        <p:spPr>
          <a:xfrm>
            <a:off x="373834" y="4515702"/>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Tree>
    <p:extLst>
      <p:ext uri="{BB962C8B-B14F-4D97-AF65-F5344CB8AC3E}">
        <p14:creationId xmlns:p14="http://schemas.microsoft.com/office/powerpoint/2010/main" val="33924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23461" y="348364"/>
            <a:ext cx="9945078" cy="707887"/>
          </a:xfrm>
        </p:spPr>
        <p:txBody>
          <a:bodyPr>
            <a:noAutofit/>
          </a:bodyPr>
          <a:lstStyle/>
          <a:p>
            <a:r>
              <a:rPr lang="en-US" sz="5300" dirty="0"/>
              <a:t>Random Forest</a:t>
            </a:r>
          </a:p>
        </p:txBody>
      </p:sp>
      <p:grpSp>
        <p:nvGrpSpPr>
          <p:cNvPr id="3" name="Group 2"/>
          <p:cNvGrpSpPr/>
          <p:nvPr/>
        </p:nvGrpSpPr>
        <p:grpSpPr>
          <a:xfrm>
            <a:off x="503512" y="1379417"/>
            <a:ext cx="6446482" cy="1399004"/>
            <a:chOff x="5529030" y="860119"/>
            <a:chExt cx="4378865" cy="1399004"/>
          </a:xfrm>
        </p:grpSpPr>
        <p:sp>
          <p:nvSpPr>
            <p:cNvPr id="4" name="TextBox 3"/>
            <p:cNvSpPr txBox="1"/>
            <p:nvPr/>
          </p:nvSpPr>
          <p:spPr>
            <a:xfrm>
              <a:off x="5529030" y="978636"/>
              <a:ext cx="51418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panose="020B0604020202020204"/>
                <a:ea typeface="Arial Unicode MS"/>
                <a:cs typeface="Arial" panose="020B0604020202020204" pitchFamily="34" charset="0"/>
              </a:endParaRPr>
            </a:p>
          </p:txBody>
        </p:sp>
        <p:grpSp>
          <p:nvGrpSpPr>
            <p:cNvPr id="5" name="Group 13"/>
            <p:cNvGrpSpPr/>
            <p:nvPr/>
          </p:nvGrpSpPr>
          <p:grpSpPr>
            <a:xfrm>
              <a:off x="6117571" y="860119"/>
              <a:ext cx="3790324" cy="1399004"/>
              <a:chOff x="2963290" y="4283314"/>
              <a:chExt cx="1985134" cy="1399004"/>
            </a:xfrm>
          </p:grpSpPr>
          <p:sp>
            <p:nvSpPr>
              <p:cNvPr id="6" name="TextBox 5"/>
              <p:cNvSpPr txBox="1"/>
              <p:nvPr/>
            </p:nvSpPr>
            <p:spPr>
              <a:xfrm>
                <a:off x="2963290" y="4621868"/>
                <a:ext cx="1985134" cy="1060450"/>
              </a:xfrm>
              <a:prstGeom prst="rect">
                <a:avLst/>
              </a:prstGeom>
              <a:noFill/>
            </p:spPr>
            <p:txBody>
              <a:bodyPr wrap="square" rtlCol="0">
                <a:spAutoFit/>
              </a:bodyPr>
              <a:lstStyle/>
              <a:p>
                <a:pPr marL="171450" lvl="0" indent="-171450" defTabSz="91440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any assumptions for data</a:t>
                </a:r>
              </a:p>
              <a:p>
                <a:pPr marL="171450" indent="-171450">
                  <a:spcBef>
                    <a:spcPts val="600"/>
                  </a:spcBef>
                  <a:buFont typeface="Courier New" panose="02070309020205020404" pitchFamily="49" charset="0"/>
                  <a:buChar char="o"/>
                </a:pPr>
                <a:r>
                  <a:rPr lang="en-US" altLang="en-CA" sz="1200" dirty="0">
                    <a:solidFill>
                      <a:srgbClr val="000000"/>
                    </a:solidFill>
                    <a:latin typeface="Arial" panose="020B0604020202020204" pitchFamily="34" charset="0"/>
                  </a:rPr>
                  <a:t>No many parameters tuning works</a:t>
                </a:r>
              </a:p>
              <a:p>
                <a:pPr marL="171450"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Features importance</a:t>
                </a:r>
              </a:p>
              <a:p>
                <a:pPr marL="628650" lvl="1" indent="-171450">
                  <a:spcBef>
                    <a:spcPts val="600"/>
                  </a:spcBef>
                  <a:buFont typeface="Courier New" panose="02070309020205020404" pitchFamily="49" charset="0"/>
                  <a:buChar char="o"/>
                </a:pPr>
                <a:r>
                  <a:rPr lang="en-US" sz="1200" dirty="0">
                    <a:solidFill>
                      <a:srgbClr val="000000"/>
                    </a:solidFill>
                    <a:latin typeface="Arial" panose="020B0604020202020204" pitchFamily="34" charset="0"/>
                  </a:rPr>
                  <a:t>Data analysis</a:t>
                </a:r>
              </a:p>
            </p:txBody>
          </p:sp>
          <p:sp>
            <p:nvSpPr>
              <p:cNvPr id="7" name="TextBox 6"/>
              <p:cNvSpPr txBox="1"/>
              <p:nvPr/>
            </p:nvSpPr>
            <p:spPr>
              <a:xfrm>
                <a:off x="2971387" y="4283314"/>
                <a:ext cx="1888661" cy="33718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Why Random Forest?</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grpSp>
      </p:grpSp>
      <p:sp>
        <p:nvSpPr>
          <p:cNvPr id="12" name="TextBox 11"/>
          <p:cNvSpPr txBox="1"/>
          <p:nvPr/>
        </p:nvSpPr>
        <p:spPr>
          <a:xfrm>
            <a:off x="1339864" y="3244102"/>
            <a:ext cx="4706549" cy="338554"/>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Evaluation method</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13" name="TextBox 12"/>
          <p:cNvSpPr txBox="1"/>
          <p:nvPr/>
        </p:nvSpPr>
        <p:spPr>
          <a:xfrm>
            <a:off x="503512" y="307505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panose="020B0604020202020204"/>
              <a:ea typeface="Arial Unicode MS"/>
              <a:cs typeface="Arial" panose="020B0604020202020204" pitchFamily="34" charset="0"/>
            </a:endParaRPr>
          </a:p>
        </p:txBody>
      </p:sp>
      <p:sp>
        <p:nvSpPr>
          <p:cNvPr id="18" name="TextBox 17"/>
          <p:cNvSpPr txBox="1"/>
          <p:nvPr/>
        </p:nvSpPr>
        <p:spPr>
          <a:xfrm>
            <a:off x="1369951" y="4473726"/>
            <a:ext cx="5308600" cy="338455"/>
          </a:xfrm>
          <a:prstGeom prst="rect">
            <a:avLst/>
          </a:prstGeom>
          <a:noFill/>
        </p:spPr>
        <p:txBody>
          <a:bodyPr wrap="square" rtlCol="0">
            <a:spAutoFit/>
          </a:bodyPr>
          <a:lstStyle/>
          <a:p>
            <a:pPr lvl="0" defTabSz="914400"/>
            <a:r>
              <a:rPr lang="en-US" altLang="ko-KR" sz="1600" b="1" dirty="0">
                <a:solidFill>
                  <a:prstClr val="black">
                    <a:lumMod val="75000"/>
                    <a:lumOff val="25000"/>
                  </a:prstClr>
                </a:solidFill>
                <a:latin typeface="Arial" panose="020B0604020202020204"/>
                <a:ea typeface="Arial Unicode MS"/>
                <a:cs typeface="Arial" panose="020B0604020202020204" pitchFamily="34" charset="0"/>
              </a:rPr>
              <a:t>Feature importance</a:t>
            </a:r>
            <a:endParaRPr lang="ko-KR" altLang="en-US" sz="1600" b="1" dirty="0">
              <a:solidFill>
                <a:prstClr val="black">
                  <a:lumMod val="75000"/>
                  <a:lumOff val="25000"/>
                </a:prstClr>
              </a:solidFill>
              <a:latin typeface="Arial" panose="020B0604020202020204"/>
              <a:ea typeface="Arial Unicode MS"/>
              <a:cs typeface="Arial" panose="020B0604020202020204" pitchFamily="34" charset="0"/>
            </a:endParaRPr>
          </a:p>
        </p:txBody>
      </p:sp>
      <p:sp>
        <p:nvSpPr>
          <p:cNvPr id="20" name="TextBox 19"/>
          <p:cNvSpPr txBox="1"/>
          <p:nvPr/>
        </p:nvSpPr>
        <p:spPr>
          <a:xfrm>
            <a:off x="503512" y="4298237"/>
            <a:ext cx="75697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ko-KR"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panose="020B0604020202020204"/>
              <a:ea typeface="Arial Unicode MS"/>
              <a:cs typeface="Arial" panose="020B0604020202020204" pitchFamily="34" charset="0"/>
            </a:endParaRPr>
          </a:p>
        </p:txBody>
      </p:sp>
      <p:graphicFrame>
        <p:nvGraphicFramePr>
          <p:cNvPr id="8" name="图表 7"/>
          <p:cNvGraphicFramePr/>
          <p:nvPr>
            <p:extLst>
              <p:ext uri="{D42A27DB-BD31-4B8C-83A1-F6EECF244321}">
                <p14:modId xmlns:p14="http://schemas.microsoft.com/office/powerpoint/2010/main" val="1616697866"/>
              </p:ext>
            </p:extLst>
          </p:nvPr>
        </p:nvGraphicFramePr>
        <p:xfrm>
          <a:off x="6046413" y="1379220"/>
          <a:ext cx="5801417" cy="4515394"/>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p:cNvGrpSpPr/>
          <p:nvPr/>
        </p:nvGrpSpPr>
        <p:grpSpPr>
          <a:xfrm>
            <a:off x="288350" y="1056251"/>
            <a:ext cx="5691950" cy="5353618"/>
            <a:chOff x="2006" y="1458"/>
            <a:chExt cx="7152" cy="7002"/>
          </a:xfrm>
        </p:grpSpPr>
        <p:pic>
          <p:nvPicPr>
            <p:cNvPr id="19" name="图片 18"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21" name="圆角矩形 20"/>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95926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8" grpId="1"/>
      <p:bldP spid="20" grpId="0"/>
      <p:bldP spid="2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Diagram&#10;&#10;Description automatically generated">
            <a:extLst>
              <a:ext uri="{FF2B5EF4-FFF2-40B4-BE49-F238E27FC236}">
                <a16:creationId xmlns:a16="http://schemas.microsoft.com/office/drawing/2014/main" id="{FB5E063A-1491-8A44-9B9C-69338FCBE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5314" y="1363252"/>
            <a:ext cx="2689551" cy="2052414"/>
          </a:xfrm>
          <a:prstGeom prst="rect">
            <a:avLst/>
          </a:prstGeom>
        </p:spPr>
      </p:pic>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Deep Neural Network</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487139"/>
            <a:ext cx="7822967" cy="707886"/>
            <a:chOff x="5529030" y="967841"/>
            <a:chExt cx="5313862" cy="707886"/>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115963" y="1024241"/>
              <a:ext cx="4726929" cy="615553"/>
              <a:chOff x="2962450" y="4447436"/>
              <a:chExt cx="2475669" cy="615553"/>
            </a:xfrm>
          </p:grpSpPr>
          <p:sp>
            <p:nvSpPr>
              <p:cNvPr id="6" name="TextBox 5">
                <a:extLst>
                  <a:ext uri="{FF2B5EF4-FFF2-40B4-BE49-F238E27FC236}">
                    <a16:creationId xmlns:a16="http://schemas.microsoft.com/office/drawing/2014/main" id="{EEE398A0-935F-F94D-97E8-9804ED668CAD}"/>
                  </a:ext>
                </a:extLst>
              </p:cNvPr>
              <p:cNvSpPr txBox="1"/>
              <p:nvPr/>
            </p:nvSpPr>
            <p:spPr>
              <a:xfrm>
                <a:off x="2962450" y="4785990"/>
                <a:ext cx="2475669" cy="276999"/>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Examine non-linearity in the features.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2970547" y="4447436"/>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24" name="Group 23">
            <a:extLst>
              <a:ext uri="{FF2B5EF4-FFF2-40B4-BE49-F238E27FC236}">
                <a16:creationId xmlns:a16="http://schemas.microsoft.com/office/drawing/2014/main" id="{65443F88-BF7D-DE46-8213-C2094FA93BB0}"/>
              </a:ext>
            </a:extLst>
          </p:cNvPr>
          <p:cNvGrpSpPr/>
          <p:nvPr/>
        </p:nvGrpSpPr>
        <p:grpSpPr>
          <a:xfrm>
            <a:off x="502242" y="4208831"/>
            <a:ext cx="5052577" cy="707886"/>
            <a:chOff x="502242" y="4535401"/>
            <a:chExt cx="5052577" cy="707886"/>
          </a:xfrm>
        </p:grpSpPr>
        <p:sp>
          <p:nvSpPr>
            <p:cNvPr id="12" name="TextBox 11">
              <a:extLst>
                <a:ext uri="{FF2B5EF4-FFF2-40B4-BE49-F238E27FC236}">
                  <a16:creationId xmlns:a16="http://schemas.microsoft.com/office/drawing/2014/main" id="{F7EC9BAC-92C5-C34E-91F1-DDD5CE03E7CF}"/>
                </a:ext>
              </a:extLst>
            </p:cNvPr>
            <p:cNvSpPr txBox="1"/>
            <p:nvPr/>
          </p:nvSpPr>
          <p:spPr>
            <a:xfrm>
              <a:off x="1413558" y="4729080"/>
              <a:ext cx="41412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methods</a:t>
              </a:r>
              <a:endParaRPr lang="ko-KR" altLang="en-US" sz="1600" b="1" dirty="0">
                <a:solidFill>
                  <a:prstClr val="black">
                    <a:lumMod val="75000"/>
                    <a:lumOff val="25000"/>
                  </a:prstClr>
                </a:solidFill>
                <a:latin typeface="Arial"/>
                <a:ea typeface="Arial Unicode MS"/>
                <a:cs typeface="Arial" pitchFamily="34" charset="0"/>
              </a:endParaRPr>
            </a:p>
          </p:txBody>
        </p:sp>
        <p:sp>
          <p:nvSpPr>
            <p:cNvPr id="20" name="TextBox 19">
              <a:extLst>
                <a:ext uri="{FF2B5EF4-FFF2-40B4-BE49-F238E27FC236}">
                  <a16:creationId xmlns:a16="http://schemas.microsoft.com/office/drawing/2014/main" id="{C3F2D4A0-3BD5-FC4D-B96F-92BE942CDF06}"/>
                </a:ext>
              </a:extLst>
            </p:cNvPr>
            <p:cNvSpPr txBox="1"/>
            <p:nvPr/>
          </p:nvSpPr>
          <p:spPr>
            <a:xfrm>
              <a:off x="502242" y="4535401"/>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pSp>
      <p:grpSp>
        <p:nvGrpSpPr>
          <p:cNvPr id="15" name="Group 14">
            <a:extLst>
              <a:ext uri="{FF2B5EF4-FFF2-40B4-BE49-F238E27FC236}">
                <a16:creationId xmlns:a16="http://schemas.microsoft.com/office/drawing/2014/main" id="{B4F207FF-156C-6A49-B764-05326A2C9306}"/>
              </a:ext>
            </a:extLst>
          </p:cNvPr>
          <p:cNvGrpSpPr/>
          <p:nvPr/>
        </p:nvGrpSpPr>
        <p:grpSpPr>
          <a:xfrm>
            <a:off x="474157" y="2574224"/>
            <a:ext cx="6223773" cy="1414931"/>
            <a:chOff x="474157" y="2574224"/>
            <a:chExt cx="6223773" cy="1414931"/>
          </a:xfrm>
        </p:grpSpPr>
        <p:sp>
          <p:nvSpPr>
            <p:cNvPr id="13" name="TextBox 12">
              <a:extLst>
                <a:ext uri="{FF2B5EF4-FFF2-40B4-BE49-F238E27FC236}">
                  <a16:creationId xmlns:a16="http://schemas.microsoft.com/office/drawing/2014/main" id="{7E02482D-EDD5-D744-BC1F-2874F59E7301}"/>
                </a:ext>
              </a:extLst>
            </p:cNvPr>
            <p:cNvSpPr txBox="1"/>
            <p:nvPr/>
          </p:nvSpPr>
          <p:spPr>
            <a:xfrm>
              <a:off x="474157" y="2625913"/>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sp>
          <p:nvSpPr>
            <p:cNvPr id="19" name="TextBox 18">
              <a:extLst>
                <a:ext uri="{FF2B5EF4-FFF2-40B4-BE49-F238E27FC236}">
                  <a16:creationId xmlns:a16="http://schemas.microsoft.com/office/drawing/2014/main" id="{FD926513-0C8C-2444-9062-CD06CF6E1307}"/>
                </a:ext>
              </a:extLst>
            </p:cNvPr>
            <p:cNvSpPr txBox="1"/>
            <p:nvPr/>
          </p:nvSpPr>
          <p:spPr>
            <a:xfrm>
              <a:off x="1366304" y="2927326"/>
              <a:ext cx="3826689" cy="1061829"/>
            </a:xfrm>
            <a:prstGeom prst="rect">
              <a:avLst/>
            </a:prstGeom>
            <a:noFill/>
          </p:spPr>
          <p:txBody>
            <a:bodyPr wrap="none" rtlCol="0">
              <a:spAutoFit/>
            </a:bodyPr>
            <a:lstStyle/>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5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256 nodes per layer</a:t>
              </a:r>
            </a:p>
            <a:p>
              <a:pPr marL="171450" indent="-171450" defTabSz="914286">
                <a:spcBef>
                  <a:spcPts val="600"/>
                </a:spcBef>
                <a:buFont typeface="Courier New" panose="02070309020205020404" pitchFamily="49" charset="0"/>
                <a:buChar char="o"/>
              </a:pPr>
              <a:r>
                <a:rPr lang="en-US" sz="1200" dirty="0" err="1">
                  <a:solidFill>
                    <a:srgbClr val="000000"/>
                  </a:solidFill>
                  <a:latin typeface="Arial" panose="020B0604020202020204" pitchFamily="34" charset="0"/>
                </a:rPr>
                <a:t>ReLu</a:t>
              </a:r>
              <a:r>
                <a:rPr lang="en-US" sz="1200" dirty="0">
                  <a:solidFill>
                    <a:srgbClr val="000000"/>
                  </a:solidFill>
                  <a:latin typeface="Arial" panose="020B0604020202020204" pitchFamily="34" charset="0"/>
                </a:rPr>
                <a:t> activation function between the hidden layers</a:t>
              </a:r>
            </a:p>
            <a:p>
              <a:pPr marL="171450" indent="-171450" defTabSz="914286">
                <a:spcBef>
                  <a:spcPts val="600"/>
                </a:spcBef>
                <a:buFont typeface="Courier New" panose="02070309020205020404" pitchFamily="49" charset="0"/>
                <a:buChar char="o"/>
              </a:pPr>
              <a:r>
                <a:rPr lang="en-US" sz="1200" dirty="0">
                  <a:solidFill>
                    <a:srgbClr val="000000"/>
                  </a:solidFill>
                  <a:latin typeface="Arial" panose="020B0604020202020204" pitchFamily="34" charset="0"/>
                </a:rPr>
                <a:t>Sigmoid output function</a:t>
              </a:r>
            </a:p>
          </p:txBody>
        </p:sp>
        <p:sp>
          <p:nvSpPr>
            <p:cNvPr id="21" name="TextBox 20">
              <a:extLst>
                <a:ext uri="{FF2B5EF4-FFF2-40B4-BE49-F238E27FC236}">
                  <a16:creationId xmlns:a16="http://schemas.microsoft.com/office/drawing/2014/main" id="{D043F8EE-9A07-764D-A75E-605569ED2DD4}"/>
                </a:ext>
              </a:extLst>
            </p:cNvPr>
            <p:cNvSpPr txBox="1"/>
            <p:nvPr/>
          </p:nvSpPr>
          <p:spPr>
            <a:xfrm>
              <a:off x="1389064" y="2574224"/>
              <a:ext cx="5308866"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Hyperparameter Tuning</a:t>
              </a:r>
              <a:endParaRPr lang="ko-KR" altLang="en-US" sz="1600" b="1" dirty="0">
                <a:solidFill>
                  <a:prstClr val="black">
                    <a:lumMod val="75000"/>
                    <a:lumOff val="25000"/>
                  </a:prstClr>
                </a:solidFill>
                <a:latin typeface="Arial"/>
                <a:ea typeface="Arial Unicode MS"/>
                <a:cs typeface="Arial" pitchFamily="34" charset="0"/>
              </a:endParaRPr>
            </a:p>
          </p:txBody>
        </p:sp>
      </p:grpSp>
      <p:graphicFrame>
        <p:nvGraphicFramePr>
          <p:cNvPr id="22" name="Chart 21">
            <a:extLst>
              <a:ext uri="{FF2B5EF4-FFF2-40B4-BE49-F238E27FC236}">
                <a16:creationId xmlns:a16="http://schemas.microsoft.com/office/drawing/2014/main" id="{E0ACA9DA-79D6-D447-AD07-D0F61AB9548D}"/>
              </a:ext>
            </a:extLst>
          </p:cNvPr>
          <p:cNvGraphicFramePr/>
          <p:nvPr>
            <p:extLst>
              <p:ext uri="{D42A27DB-BD31-4B8C-83A1-F6EECF244321}">
                <p14:modId xmlns:p14="http://schemas.microsoft.com/office/powerpoint/2010/main" val="3011639567"/>
              </p:ext>
            </p:extLst>
          </p:nvPr>
        </p:nvGraphicFramePr>
        <p:xfrm>
          <a:off x="5709163" y="1363252"/>
          <a:ext cx="5933641" cy="50507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76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727991174"/>
              </p:ext>
            </p:extLst>
          </p:nvPr>
        </p:nvGraphicFramePr>
        <p:xfrm>
          <a:off x="216948" y="2579581"/>
          <a:ext cx="6981873" cy="4219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Chart 1">
            <a:extLst>
              <a:ext uri="{FF2B5EF4-FFF2-40B4-BE49-F238E27FC236}">
                <a16:creationId xmlns:a16="http://schemas.microsoft.com/office/drawing/2014/main" id="{51504C62-DF9D-D842-AFAA-F2117CCE1084}"/>
              </a:ext>
            </a:extLst>
          </p:cNvPr>
          <p:cNvGraphicFramePr/>
          <p:nvPr>
            <p:extLst>
              <p:ext uri="{D42A27DB-BD31-4B8C-83A1-F6EECF244321}">
                <p14:modId xmlns:p14="http://schemas.microsoft.com/office/powerpoint/2010/main" val="2159054849"/>
              </p:ext>
            </p:extLst>
          </p:nvPr>
        </p:nvGraphicFramePr>
        <p:xfrm>
          <a:off x="7198821" y="3133659"/>
          <a:ext cx="3970545" cy="28411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5399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475634"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5433622"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523391"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5433623"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505540"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209354" y="3474252"/>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552984"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552984"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34082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3232934" y="864097"/>
            <a:ext cx="9670472"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LIME</a:t>
            </a:r>
            <a:endParaRPr lang="ko-KR" altLang="en-US" sz="5400" dirty="0">
              <a:solidFill>
                <a:schemeClr val="bg1"/>
              </a:solidFill>
              <a:cs typeface="Arial" pitchFamily="34" charset="0"/>
            </a:endParaRPr>
          </a:p>
        </p:txBody>
      </p:sp>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31" y="2956191"/>
            <a:ext cx="6728768" cy="37704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1DB287-2A8F-4481-B727-F521ACD2136B}"/>
              </a:ext>
            </a:extLst>
          </p:cNvPr>
          <p:cNvSpPr txBox="1"/>
          <p:nvPr/>
        </p:nvSpPr>
        <p:spPr>
          <a:xfrm>
            <a:off x="6695090" y="2837794"/>
            <a:ext cx="5339256" cy="3970318"/>
          </a:xfrm>
          <a:prstGeom prst="rect">
            <a:avLst/>
          </a:prstGeom>
          <a:noFill/>
        </p:spPr>
        <p:txBody>
          <a:bodyPr wrap="square" rtlCol="0">
            <a:spAutoFit/>
          </a:bodyPr>
          <a:lstStyle/>
          <a:p>
            <a:r>
              <a:rPr lang="en-GB" dirty="0"/>
              <a:t>For this Health research contract opportunities with SME that was closed as lost  and it was open for 322 : </a:t>
            </a:r>
          </a:p>
          <a:p>
            <a:endParaRPr lang="en-GB" dirty="0"/>
          </a:p>
          <a:p>
            <a:r>
              <a:rPr lang="en-GB" dirty="0"/>
              <a:t>• The not given lead faculty values negatively correlate with conversion rate</a:t>
            </a:r>
          </a:p>
          <a:p>
            <a:endParaRPr lang="en-GB" dirty="0"/>
          </a:p>
          <a:p>
            <a:r>
              <a:rPr lang="en-GB" dirty="0"/>
              <a:t>• High values in days open negatively correlate with conversion rate</a:t>
            </a:r>
          </a:p>
          <a:p>
            <a:endParaRPr lang="en-GB" dirty="0"/>
          </a:p>
          <a:p>
            <a:r>
              <a:rPr lang="en-GB" dirty="0"/>
              <a:t>• More opportunities created with the same clients may have more negative impact towards the conversion rate.</a:t>
            </a:r>
          </a:p>
          <a:p>
            <a:endParaRPr lang="en-GB" dirty="0"/>
          </a:p>
        </p:txBody>
      </p:sp>
    </p:spTree>
    <p:extLst>
      <p:ext uri="{BB962C8B-B14F-4D97-AF65-F5344CB8AC3E}">
        <p14:creationId xmlns:p14="http://schemas.microsoft.com/office/powerpoint/2010/main" val="272925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9670472" cy="923330"/>
          </a:xfrm>
          <a:prstGeom prst="rect">
            <a:avLst/>
          </a:prstGeom>
          <a:noFill/>
        </p:spPr>
        <p:txBody>
          <a:bodyPr wrap="square" rtlCol="0" anchor="ctr">
            <a:spAutoFit/>
          </a:bodyPr>
          <a:lstStyle/>
          <a:p>
            <a:r>
              <a:rPr lang="en-GB" altLang="ko-KR" sz="5400" dirty="0">
                <a:solidFill>
                  <a:schemeClr val="bg1"/>
                </a:solidFill>
                <a:cs typeface="Arial" pitchFamily="34" charset="0"/>
              </a:rPr>
              <a:t>R</a:t>
            </a:r>
            <a:r>
              <a:rPr lang="en-US" altLang="zh-CN" sz="5400" dirty="0" err="1">
                <a:solidFill>
                  <a:schemeClr val="bg1"/>
                </a:solidFill>
                <a:cs typeface="Arial" pitchFamily="34" charset="0"/>
              </a:rPr>
              <a:t>esults</a:t>
            </a:r>
            <a:r>
              <a:rPr lang="en-US" altLang="zh-CN" sz="5400" dirty="0">
                <a:solidFill>
                  <a:schemeClr val="bg1"/>
                </a:solidFill>
                <a:cs typeface="Arial" pitchFamily="34" charset="0"/>
              </a:rPr>
              <a:t> - SHAP</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16590"/>
            <a:ext cx="5864772" cy="4370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209733-EBEC-4F0E-A5AC-7AE118BA96C5}"/>
              </a:ext>
            </a:extLst>
          </p:cNvPr>
          <p:cNvSpPr txBox="1"/>
          <p:nvPr/>
        </p:nvSpPr>
        <p:spPr>
          <a:xfrm>
            <a:off x="5686097" y="2585545"/>
            <a:ext cx="6244119" cy="4247317"/>
          </a:xfrm>
          <a:prstGeom prst="rect">
            <a:avLst/>
          </a:prstGeom>
          <a:noFill/>
        </p:spPr>
        <p:txBody>
          <a:bodyPr wrap="square" rtlCol="0">
            <a:spAutoFit/>
          </a:bodyPr>
          <a:lstStyle/>
          <a:p>
            <a:pPr marL="285750" indent="-285750">
              <a:buFont typeface="Arial" panose="020B0604020202020204" pitchFamily="34" charset="0"/>
              <a:buChar char="•"/>
            </a:pPr>
            <a:r>
              <a:rPr lang="en-GB" sz="1800" kern="12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higher probability of closing an opportunity as success within the first 150 days after it was created in the system. The longer it was open, lower the probability of conversion.</a:t>
            </a:r>
            <a:endParaRPr lang="en-GB"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While the opportunities are RICE supported, the chances of conversion is much higher than non-supported opportunities. </a:t>
            </a:r>
          </a:p>
          <a:p>
            <a:pPr marL="285750" indent="-285750">
              <a:buFont typeface="Arial" panose="020B0604020202020204" pitchFamily="34" charset="0"/>
              <a:buChar char="•"/>
            </a:pPr>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grants and co-location opportunities tend to have lower conversion rate compare to technology transfer and sponsorship.</a:t>
            </a:r>
          </a:p>
          <a:p>
            <a:endPar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ea typeface="DengXian" panose="02010600030101010101" pitchFamily="2" charset="-122"/>
                <a:cs typeface="Times New Roman" panose="02020603050405020304" pitchFamily="18" charset="0"/>
              </a:rPr>
              <a:t>The more opportunities that were created with the same client tend to increase the chance of conversion. However, the success rate would start decreasing from ~200. </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3149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4195" y="972099"/>
            <a:ext cx="6711518" cy="923330"/>
          </a:xfrm>
          <a:prstGeom prst="rect">
            <a:avLst/>
          </a:prstGeom>
          <a:noFill/>
        </p:spPr>
        <p:txBody>
          <a:bodyPr wrap="square" rtlCol="0" anchor="ctr">
            <a:spAutoFit/>
          </a:bodyPr>
          <a:lstStyle/>
          <a:p>
            <a:r>
              <a:rPr lang="en-US" altLang="ko-KR" sz="5400" dirty="0">
                <a:solidFill>
                  <a:schemeClr val="bg1"/>
                </a:solidFill>
                <a:cs typeface="Arial" pitchFamily="34" charset="0"/>
              </a:rPr>
              <a:t>Conclusion</a:t>
            </a:r>
          </a:p>
        </p:txBody>
      </p:sp>
      <p:grpSp>
        <p:nvGrpSpPr>
          <p:cNvPr id="5" name="Group 4">
            <a:extLst>
              <a:ext uri="{FF2B5EF4-FFF2-40B4-BE49-F238E27FC236}">
                <a16:creationId xmlns:a16="http://schemas.microsoft.com/office/drawing/2014/main" id="{03339156-DADF-9844-B859-FF11F47B271B}"/>
              </a:ext>
            </a:extLst>
          </p:cNvPr>
          <p:cNvGrpSpPr/>
          <p:nvPr/>
        </p:nvGrpSpPr>
        <p:grpSpPr>
          <a:xfrm>
            <a:off x="-1158566" y="3299147"/>
            <a:ext cx="11382863" cy="4663177"/>
            <a:chOff x="-306339" y="3261860"/>
            <a:chExt cx="11382863" cy="4663177"/>
          </a:xfrm>
        </p:grpSpPr>
        <p:grpSp>
          <p:nvGrpSpPr>
            <p:cNvPr id="3" name="Group 2">
              <a:extLst>
                <a:ext uri="{FF2B5EF4-FFF2-40B4-BE49-F238E27FC236}">
                  <a16:creationId xmlns:a16="http://schemas.microsoft.com/office/drawing/2014/main" id="{C3CC0755-0168-A942-BCFC-9733E68ABD8A}"/>
                </a:ext>
              </a:extLst>
            </p:cNvPr>
            <p:cNvGrpSpPr/>
            <p:nvPr/>
          </p:nvGrpSpPr>
          <p:grpSpPr>
            <a:xfrm>
              <a:off x="834617" y="3261860"/>
              <a:ext cx="4264394" cy="4313485"/>
              <a:chOff x="834617" y="3261860"/>
              <a:chExt cx="4264394" cy="4313485"/>
            </a:xfrm>
          </p:grpSpPr>
          <p:grpSp>
            <p:nvGrpSpPr>
              <p:cNvPr id="22" name="Group 21">
                <a:extLst>
                  <a:ext uri="{FF2B5EF4-FFF2-40B4-BE49-F238E27FC236}">
                    <a16:creationId xmlns:a16="http://schemas.microsoft.com/office/drawing/2014/main" id="{5CAA52CF-9FF0-4AA6-BFF1-7D6E15FDFBE7}"/>
                  </a:ext>
                </a:extLst>
              </p:cNvPr>
              <p:cNvGrpSpPr/>
              <p:nvPr/>
            </p:nvGrpSpPr>
            <p:grpSpPr>
              <a:xfrm>
                <a:off x="834617" y="3261860"/>
                <a:ext cx="4264394" cy="4313485"/>
                <a:chOff x="369152" y="1617134"/>
                <a:chExt cx="3546035" cy="3586857"/>
              </a:xfrm>
              <a:solidFill>
                <a:schemeClr val="tx2">
                  <a:lumMod val="20000"/>
                  <a:lumOff val="80000"/>
                  <a:alpha val="88000"/>
                </a:schemeClr>
              </a:solidFill>
            </p:grpSpPr>
            <p:grpSp>
              <p:nvGrpSpPr>
                <p:cNvPr id="23" name="Group 22">
                  <a:extLst>
                    <a:ext uri="{FF2B5EF4-FFF2-40B4-BE49-F238E27FC236}">
                      <a16:creationId xmlns:a16="http://schemas.microsoft.com/office/drawing/2014/main" id="{9620FBC5-A143-4DB1-9842-57E62E63E54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6785A1D9-9B98-44EC-BFAB-7064E0313895}"/>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4" name="Right Triangle 13">
                    <a:extLst>
                      <a:ext uri="{FF2B5EF4-FFF2-40B4-BE49-F238E27FC236}">
                        <a16:creationId xmlns:a16="http://schemas.microsoft.com/office/drawing/2014/main" id="{3AD60D58-E815-468A-BB17-F25341DD7E6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5" name="Rectangle 24">
                    <a:extLst>
                      <a:ext uri="{FF2B5EF4-FFF2-40B4-BE49-F238E27FC236}">
                        <a16:creationId xmlns:a16="http://schemas.microsoft.com/office/drawing/2014/main" id="{7052FE7F-834F-4D55-81FE-2DE1597F73B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ectangle 41">
                    <a:extLst>
                      <a:ext uri="{FF2B5EF4-FFF2-40B4-BE49-F238E27FC236}">
                        <a16:creationId xmlns:a16="http://schemas.microsoft.com/office/drawing/2014/main" id="{2FA15CC2-1B3F-4325-AAFA-6F1331B02126}"/>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7" name="Isosceles Triangle 3">
                    <a:extLst>
                      <a:ext uri="{FF2B5EF4-FFF2-40B4-BE49-F238E27FC236}">
                        <a16:creationId xmlns:a16="http://schemas.microsoft.com/office/drawing/2014/main" id="{F915DB68-8EBD-4B35-B01F-1B24703AD26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39AE0232-3454-47C0-9F85-7675476929B6}"/>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C6024B2-DF1F-4B79-9B3A-F142C645CB5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2BBB26D7-02A1-4442-AA89-73BC2558168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2109C67C-5F78-46C6-B170-C55ED40E7A5A}"/>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DF188825-4893-4701-960C-24C70B0D0D2A}"/>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A77A1B71-875F-405A-A149-AB73DE226CB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90B81243-07AB-47FD-9274-93F2C87EFED4}"/>
                    </a:ext>
                  </a:extLst>
                </p:cNvPr>
                <p:cNvGrpSpPr/>
                <p:nvPr/>
              </p:nvGrpSpPr>
              <p:grpSpPr>
                <a:xfrm rot="10066674">
                  <a:off x="1444650" y="4351773"/>
                  <a:ext cx="2063339" cy="852218"/>
                  <a:chOff x="926950" y="1617134"/>
                  <a:chExt cx="2063339" cy="852218"/>
                </a:xfrm>
                <a:grpFill/>
              </p:grpSpPr>
              <p:sp>
                <p:nvSpPr>
                  <p:cNvPr id="33" name="Rectangle 14">
                    <a:extLst>
                      <a:ext uri="{FF2B5EF4-FFF2-40B4-BE49-F238E27FC236}">
                        <a16:creationId xmlns:a16="http://schemas.microsoft.com/office/drawing/2014/main" id="{492DE41B-52D6-4672-A7C3-375106A7081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ight Triangle 13">
                    <a:extLst>
                      <a:ext uri="{FF2B5EF4-FFF2-40B4-BE49-F238E27FC236}">
                        <a16:creationId xmlns:a16="http://schemas.microsoft.com/office/drawing/2014/main" id="{28B30434-EBEA-49C0-993C-D21DFC04062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24">
                    <a:extLst>
                      <a:ext uri="{FF2B5EF4-FFF2-40B4-BE49-F238E27FC236}">
                        <a16:creationId xmlns:a16="http://schemas.microsoft.com/office/drawing/2014/main" id="{8A65CBA4-2AF4-4CE9-A433-FD6280E8FBDC}"/>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Rectangle 41">
                    <a:extLst>
                      <a:ext uri="{FF2B5EF4-FFF2-40B4-BE49-F238E27FC236}">
                        <a16:creationId xmlns:a16="http://schemas.microsoft.com/office/drawing/2014/main" id="{03A0239C-E0D2-43FE-8642-EDFD6E13329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8F5A8D8-34A1-42C0-BD8D-DC12648C3421}"/>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6" name="Group 25">
                  <a:extLst>
                    <a:ext uri="{FF2B5EF4-FFF2-40B4-BE49-F238E27FC236}">
                      <a16:creationId xmlns:a16="http://schemas.microsoft.com/office/drawing/2014/main" id="{534CD1FC-080A-4964-A687-2490521828D2}"/>
                    </a:ext>
                  </a:extLst>
                </p:cNvPr>
                <p:cNvGrpSpPr/>
                <p:nvPr/>
              </p:nvGrpSpPr>
              <p:grpSpPr>
                <a:xfrm rot="15054074">
                  <a:off x="-267551" y="3562253"/>
                  <a:ext cx="2125623" cy="852218"/>
                  <a:chOff x="926950" y="1617134"/>
                  <a:chExt cx="2125623" cy="852218"/>
                </a:xfrm>
                <a:grpFill/>
              </p:grpSpPr>
              <p:sp>
                <p:nvSpPr>
                  <p:cNvPr id="28" name="Rectangle 14">
                    <a:extLst>
                      <a:ext uri="{FF2B5EF4-FFF2-40B4-BE49-F238E27FC236}">
                        <a16:creationId xmlns:a16="http://schemas.microsoft.com/office/drawing/2014/main" id="{52194BD9-76A2-495B-A958-7610FFC800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ight Triangle 13">
                    <a:extLst>
                      <a:ext uri="{FF2B5EF4-FFF2-40B4-BE49-F238E27FC236}">
                        <a16:creationId xmlns:a16="http://schemas.microsoft.com/office/drawing/2014/main" id="{DC8CF78E-74FB-4B0F-BA38-6CDC43B7923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24">
                    <a:extLst>
                      <a:ext uri="{FF2B5EF4-FFF2-40B4-BE49-F238E27FC236}">
                        <a16:creationId xmlns:a16="http://schemas.microsoft.com/office/drawing/2014/main" id="{FFB5B01D-C406-4009-A0AA-335382A1FD7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Rectangle 41">
                    <a:extLst>
                      <a:ext uri="{FF2B5EF4-FFF2-40B4-BE49-F238E27FC236}">
                        <a16:creationId xmlns:a16="http://schemas.microsoft.com/office/drawing/2014/main" id="{F5F3F3A3-02A3-418F-B8EC-C9346125B56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Isosceles Triangle 3">
                    <a:extLst>
                      <a:ext uri="{FF2B5EF4-FFF2-40B4-BE49-F238E27FC236}">
                        <a16:creationId xmlns:a16="http://schemas.microsoft.com/office/drawing/2014/main" id="{E9D9E925-E0D3-420F-914A-D06060B44646}"/>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7" name="Rectangle 14">
                  <a:extLst>
                    <a:ext uri="{FF2B5EF4-FFF2-40B4-BE49-F238E27FC236}">
                      <a16:creationId xmlns:a16="http://schemas.microsoft.com/office/drawing/2014/main" id="{9AA5EAA6-43C2-4D61-912D-3DD3F959F20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pic>
            <p:nvPicPr>
              <p:cNvPr id="48" name="Picture 2" descr="E:\002-KIMS BUSINESS\000-B-KIMS-소스 분류-2014\10-ESP to IMG\지구.png">
                <a:extLst>
                  <a:ext uri="{FF2B5EF4-FFF2-40B4-BE49-F238E27FC236}">
                    <a16:creationId xmlns:a16="http://schemas.microsoft.com/office/drawing/2014/main" id="{22CFF54F-B3FC-431D-B8B8-341AF0E7AE24}"/>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1273359" y="3844309"/>
                <a:ext cx="3143472" cy="3143474"/>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D0EA7681-A256-45D8-806F-F0C456DC6D1E}"/>
                </a:ext>
              </a:extLst>
            </p:cNvPr>
            <p:cNvGrpSpPr/>
            <p:nvPr/>
          </p:nvGrpSpPr>
          <p:grpSpPr>
            <a:xfrm>
              <a:off x="-306339" y="3544426"/>
              <a:ext cx="9700027" cy="4380611"/>
              <a:chOff x="-579606" y="1852101"/>
              <a:chExt cx="8066010" cy="3642676"/>
            </a:xfrm>
          </p:grpSpPr>
          <p:sp>
            <p:nvSpPr>
              <p:cNvPr id="50" name="Oval 49">
                <a:extLst>
                  <a:ext uri="{FF2B5EF4-FFF2-40B4-BE49-F238E27FC236}">
                    <a16:creationId xmlns:a16="http://schemas.microsoft.com/office/drawing/2014/main" id="{3B0EE709-0BDA-4051-A8F4-34215CB6230A}"/>
                  </a:ext>
                </a:extLst>
              </p:cNvPr>
              <p:cNvSpPr/>
              <p:nvPr/>
            </p:nvSpPr>
            <p:spPr>
              <a:xfrm>
                <a:off x="561202" y="1968076"/>
                <a:ext cx="3002685" cy="3002685"/>
              </a:xfrm>
              <a:prstGeom prst="ellipse">
                <a:avLst/>
              </a:prstGeom>
              <a:noFill/>
              <a:ln w="25400">
                <a:solidFill>
                  <a:schemeClr val="accent1">
                    <a:alpha val="7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1" name="Freeform 5">
                <a:extLst>
                  <a:ext uri="{FF2B5EF4-FFF2-40B4-BE49-F238E27FC236}">
                    <a16:creationId xmlns:a16="http://schemas.microsoft.com/office/drawing/2014/main" id="{9E0EB847-63DE-4E2A-8392-06609BE7D1DE}"/>
                  </a:ext>
                </a:extLst>
              </p:cNvPr>
              <p:cNvSpPr/>
              <p:nvPr/>
            </p:nvSpPr>
            <p:spPr>
              <a:xfrm>
                <a:off x="-579606" y="1852101"/>
                <a:ext cx="8066010" cy="3642676"/>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sp>
          <p:nvSpPr>
            <p:cNvPr id="53" name="Oval 17">
              <a:extLst>
                <a:ext uri="{FF2B5EF4-FFF2-40B4-BE49-F238E27FC236}">
                  <a16:creationId xmlns:a16="http://schemas.microsoft.com/office/drawing/2014/main" id="{AE64292C-4C0E-4446-BC4E-2AE1EE2F5E44}"/>
                </a:ext>
              </a:extLst>
            </p:cNvPr>
            <p:cNvSpPr/>
            <p:nvPr/>
          </p:nvSpPr>
          <p:spPr>
            <a:xfrm rot="3769326">
              <a:off x="9657148" y="2961352"/>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55" name="TextBox 54">
            <a:extLst>
              <a:ext uri="{FF2B5EF4-FFF2-40B4-BE49-F238E27FC236}">
                <a16:creationId xmlns:a16="http://schemas.microsoft.com/office/drawing/2014/main" id="{97BD725A-FB93-431A-BADC-2BE8F536A3F1}"/>
              </a:ext>
            </a:extLst>
          </p:cNvPr>
          <p:cNvSpPr txBox="1"/>
          <p:nvPr/>
        </p:nvSpPr>
        <p:spPr>
          <a:xfrm>
            <a:off x="722849" y="2992110"/>
            <a:ext cx="6618508" cy="2831544"/>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GB" altLang="ko-KR" sz="2000" b="1" dirty="0">
                <a:solidFill>
                  <a:schemeClr val="tx1">
                    <a:lumMod val="75000"/>
                    <a:lumOff val="25000"/>
                  </a:schemeClr>
                </a:solidFill>
                <a:cs typeface="Arial" pitchFamily="34" charset="0"/>
              </a:rPr>
              <a:t>Detailed data analysis </a:t>
            </a:r>
          </a:p>
          <a:p>
            <a:pPr marL="171450" indent="-171450">
              <a:lnSpc>
                <a:spcPct val="200000"/>
              </a:lnSpc>
              <a:buFont typeface="Arial" panose="020B0604020202020204" pitchFamily="34" charset="0"/>
              <a:buChar char="•"/>
            </a:pPr>
            <a:r>
              <a:rPr lang="en-GB" altLang="ko-KR" sz="2000" b="1" dirty="0">
                <a:solidFill>
                  <a:schemeClr val="tx1">
                    <a:lumMod val="75000"/>
                    <a:lumOff val="25000"/>
                  </a:schemeClr>
                </a:solidFill>
                <a:cs typeface="Arial" pitchFamily="34" charset="0"/>
              </a:rPr>
              <a:t>Fit model with real data</a:t>
            </a:r>
          </a:p>
          <a:p>
            <a:pPr marL="171450" indent="-171450">
              <a:lnSpc>
                <a:spcPct val="200000"/>
              </a:lnSpc>
              <a:buFont typeface="Arial" panose="020B0604020202020204" pitchFamily="34" charset="0"/>
              <a:buChar char="•"/>
            </a:pPr>
            <a:r>
              <a:rPr lang="en-GB" altLang="ko-KR" sz="2000" b="1" dirty="0">
                <a:solidFill>
                  <a:schemeClr val="tx1">
                    <a:lumMod val="75000"/>
                    <a:lumOff val="25000"/>
                  </a:schemeClr>
                </a:solidFill>
                <a:cs typeface="Arial" pitchFamily="34" charset="0"/>
              </a:rPr>
              <a:t>Identify key drivers</a:t>
            </a:r>
          </a:p>
          <a:p>
            <a:pPr marL="171450" indent="-171450">
              <a:lnSpc>
                <a:spcPct val="200000"/>
              </a:lnSpc>
              <a:buFont typeface="Arial" panose="020B0604020202020204" pitchFamily="34" charset="0"/>
              <a:buChar char="•"/>
            </a:pPr>
            <a:r>
              <a:rPr lang="en-GB" altLang="ko-KR" sz="2000" b="1" dirty="0">
                <a:solidFill>
                  <a:schemeClr val="tx1">
                    <a:lumMod val="75000"/>
                    <a:lumOff val="25000"/>
                  </a:schemeClr>
                </a:solidFill>
                <a:cs typeface="Arial" pitchFamily="34" charset="0"/>
              </a:rPr>
              <a:t>Business insights and recommendation </a:t>
            </a:r>
          </a:p>
          <a:p>
            <a:endParaRPr lang="ko-KR" altLang="en-US" b="1" dirty="0">
              <a:solidFill>
                <a:schemeClr val="tx1">
                  <a:lumMod val="75000"/>
                  <a:lumOff val="25000"/>
                </a:schemeClr>
              </a:solidFill>
              <a:cs typeface="Arial" pitchFamily="34" charset="0"/>
            </a:endParaRPr>
          </a:p>
        </p:txBody>
      </p:sp>
      <p:pic>
        <p:nvPicPr>
          <p:cNvPr id="16" name="Picture 15" descr="A close up of a logo&#10;&#10;Description automatically generated">
            <a:extLst>
              <a:ext uri="{FF2B5EF4-FFF2-40B4-BE49-F238E27FC236}">
                <a16:creationId xmlns:a16="http://schemas.microsoft.com/office/drawing/2014/main" id="{6DB1ED24-D313-49A7-A89B-8548E95DB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8891" y="4906726"/>
            <a:ext cx="1018641" cy="1018641"/>
          </a:xfrm>
          <a:prstGeom prst="rect">
            <a:avLst/>
          </a:prstGeom>
        </p:spPr>
      </p:pic>
    </p:spTree>
    <p:extLst>
      <p:ext uri="{BB962C8B-B14F-4D97-AF65-F5344CB8AC3E}">
        <p14:creationId xmlns:p14="http://schemas.microsoft.com/office/powerpoint/2010/main" val="199470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8" y="3520440"/>
            <a:ext cx="521182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Audience didn’t understand what terms mean</a:t>
            </a:r>
          </a:p>
          <a:p>
            <a:pPr marL="285750" indent="-285750">
              <a:buFont typeface="Arial" panose="020B0604020202020204" pitchFamily="34" charset="0"/>
              <a:buChar char="•"/>
            </a:pPr>
            <a:r>
              <a:rPr lang="en-US" dirty="0"/>
              <a:t>Simple sentence at top: narrative on slide</a:t>
            </a:r>
          </a:p>
        </p:txBody>
      </p:sp>
    </p:spTree>
    <p:extLst>
      <p:ext uri="{BB962C8B-B14F-4D97-AF65-F5344CB8AC3E}">
        <p14:creationId xmlns:p14="http://schemas.microsoft.com/office/powerpoint/2010/main" val="331203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7339" y="661241"/>
            <a:ext cx="3397322" cy="923330"/>
          </a:xfrm>
          <a:prstGeom prst="rect">
            <a:avLst/>
          </a:prstGeom>
          <a:noFill/>
        </p:spPr>
        <p:txBody>
          <a:bodyPr wrap="square" rtlCol="0" anchor="ctr">
            <a:spAutoFit/>
          </a:bodyPr>
          <a:lstStyle/>
          <a:p>
            <a:r>
              <a:rPr lang="en-US" altLang="ko-KR" sz="5400" dirty="0">
                <a:solidFill>
                  <a:schemeClr val="bg1"/>
                </a:solidFill>
                <a:cs typeface="Arial" pitchFamily="34" charset="0"/>
              </a:rPr>
              <a:t>The 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1C23A31A-643E-4C82-AA88-90695FF7ED9B}"/>
              </a:ext>
            </a:extLst>
          </p:cNvPr>
          <p:cNvGrpSpPr/>
          <p:nvPr/>
        </p:nvGrpSpPr>
        <p:grpSpPr>
          <a:xfrm>
            <a:off x="3042189" y="2858105"/>
            <a:ext cx="8552974" cy="1117504"/>
            <a:chOff x="2180556" y="4314274"/>
            <a:chExt cx="4559569" cy="1117504"/>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600781"/>
              <a:ext cx="4559569" cy="83099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to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Too many opportunities to be handled by Business Development Managers</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262903" y="4314274"/>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 </a:t>
              </a:r>
              <a:r>
                <a:rPr lang="en-US" sz="1600" b="1" dirty="0">
                  <a:solidFill>
                    <a:schemeClr val="accent4"/>
                  </a:solidFill>
                  <a:cs typeface="Arial" pitchFamily="34" charset="0"/>
                </a:rPr>
                <a:t>C</a:t>
              </a:r>
              <a:r>
                <a:rPr lang="en-US" altLang="ko-KR" sz="1600" b="1" dirty="0">
                  <a:solidFill>
                    <a:schemeClr val="accent4"/>
                  </a:solidFill>
                  <a:cs typeface="Arial" pitchFamily="34" charset="0"/>
                </a:rPr>
                <a:t>onstituents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399572" y="3151299"/>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195618" y="4486911"/>
            <a:ext cx="7810807" cy="338554"/>
          </a:xfrm>
          <a:prstGeom prst="rect">
            <a:avLst/>
          </a:prstGeom>
          <a:noFill/>
        </p:spPr>
        <p:txBody>
          <a:bodyPr wrap="square" rtlCol="0">
            <a:spAutoFit/>
          </a:bodyPr>
          <a:lstStyle/>
          <a:p>
            <a:r>
              <a:rPr lang="en-AU" sz="1600" b="1" dirty="0">
                <a:solidFill>
                  <a:schemeClr val="accent4"/>
                </a:solidFill>
                <a:cs typeface="Arial" pitchFamily="34" charset="0"/>
              </a:rPr>
              <a:t>Scope of the Project</a:t>
            </a:r>
          </a:p>
        </p:txBody>
      </p:sp>
      <p:grpSp>
        <p:nvGrpSpPr>
          <p:cNvPr id="13" name="Group 12">
            <a:extLst>
              <a:ext uri="{FF2B5EF4-FFF2-40B4-BE49-F238E27FC236}">
                <a16:creationId xmlns:a16="http://schemas.microsoft.com/office/drawing/2014/main" id="{53674E80-EE11-5B44-B99D-C90714F25997}"/>
              </a:ext>
            </a:extLst>
          </p:cNvPr>
          <p:cNvGrpSpPr/>
          <p:nvPr/>
        </p:nvGrpSpPr>
        <p:grpSpPr>
          <a:xfrm>
            <a:off x="3565914" y="4832239"/>
            <a:ext cx="6539687" cy="1533402"/>
            <a:chOff x="506027" y="2557135"/>
            <a:chExt cx="10887014" cy="2552748"/>
          </a:xfrm>
        </p:grpSpPr>
        <p:grpSp>
          <p:nvGrpSpPr>
            <p:cNvPr id="17" name="Group 16">
              <a:extLst>
                <a:ext uri="{FF2B5EF4-FFF2-40B4-BE49-F238E27FC236}">
                  <a16:creationId xmlns:a16="http://schemas.microsoft.com/office/drawing/2014/main" id="{0CE0D812-8699-E14A-AE4F-B3F05AFB04FB}"/>
                </a:ext>
              </a:extLst>
            </p:cNvPr>
            <p:cNvGrpSpPr/>
            <p:nvPr/>
          </p:nvGrpSpPr>
          <p:grpSpPr>
            <a:xfrm>
              <a:off x="918592" y="3756879"/>
              <a:ext cx="10372400" cy="371649"/>
              <a:chOff x="395536" y="3097535"/>
              <a:chExt cx="8208912" cy="371649"/>
            </a:xfrm>
          </p:grpSpPr>
          <p:sp>
            <p:nvSpPr>
              <p:cNvPr id="43" name="Rectangle 3">
                <a:extLst>
                  <a:ext uri="{FF2B5EF4-FFF2-40B4-BE49-F238E27FC236}">
                    <a16:creationId xmlns:a16="http://schemas.microsoft.com/office/drawing/2014/main" id="{E03F3CD0-F282-7F48-B4BE-67486BC118A9}"/>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4" name="Rectangle 3">
                <a:extLst>
                  <a:ext uri="{FF2B5EF4-FFF2-40B4-BE49-F238E27FC236}">
                    <a16:creationId xmlns:a16="http://schemas.microsoft.com/office/drawing/2014/main" id="{FEA0830C-DA94-D145-BA7A-E757F76F639F}"/>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45" name="Rectangle 3">
                <a:extLst>
                  <a:ext uri="{FF2B5EF4-FFF2-40B4-BE49-F238E27FC236}">
                    <a16:creationId xmlns:a16="http://schemas.microsoft.com/office/drawing/2014/main" id="{F004DBAD-028F-4245-81AC-149C6F28BCEF}"/>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Rectangle 3">
                <a:extLst>
                  <a:ext uri="{FF2B5EF4-FFF2-40B4-BE49-F238E27FC236}">
                    <a16:creationId xmlns:a16="http://schemas.microsoft.com/office/drawing/2014/main" id="{70B72E9D-E336-0041-ACE5-E3227AA134AE}"/>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7" name="Rectangle 3">
                <a:extLst>
                  <a:ext uri="{FF2B5EF4-FFF2-40B4-BE49-F238E27FC236}">
                    <a16:creationId xmlns:a16="http://schemas.microsoft.com/office/drawing/2014/main" id="{F7B22A0D-1C81-7F47-9CFD-69BC26CAE107}"/>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8" name="Rectangle 3">
                <a:extLst>
                  <a:ext uri="{FF2B5EF4-FFF2-40B4-BE49-F238E27FC236}">
                    <a16:creationId xmlns:a16="http://schemas.microsoft.com/office/drawing/2014/main" id="{F13CC06C-4629-1741-84DC-3D917BB6A546}"/>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18" name="Oval 17">
              <a:extLst>
                <a:ext uri="{FF2B5EF4-FFF2-40B4-BE49-F238E27FC236}">
                  <a16:creationId xmlns:a16="http://schemas.microsoft.com/office/drawing/2014/main" id="{B43C15FD-5CC9-6548-B0AE-B47F1A6A9CA1}"/>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9" name="TextBox 18">
              <a:extLst>
                <a:ext uri="{FF2B5EF4-FFF2-40B4-BE49-F238E27FC236}">
                  <a16:creationId xmlns:a16="http://schemas.microsoft.com/office/drawing/2014/main" id="{11D898A6-D80D-1B41-997B-B1CE4FF86468}"/>
                </a:ext>
              </a:extLst>
            </p:cNvPr>
            <p:cNvSpPr txBox="1"/>
            <p:nvPr/>
          </p:nvSpPr>
          <p:spPr>
            <a:xfrm>
              <a:off x="506027" y="4222762"/>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20" name="TextBox 19">
              <a:extLst>
                <a:ext uri="{FF2B5EF4-FFF2-40B4-BE49-F238E27FC236}">
                  <a16:creationId xmlns:a16="http://schemas.microsoft.com/office/drawing/2014/main" id="{3055390B-08F4-A446-BF03-1FF8663E88C1}"/>
                </a:ext>
              </a:extLst>
            </p:cNvPr>
            <p:cNvSpPr txBox="1"/>
            <p:nvPr/>
          </p:nvSpPr>
          <p:spPr>
            <a:xfrm>
              <a:off x="2305294" y="2741802"/>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21" name="Oval 20">
              <a:extLst>
                <a:ext uri="{FF2B5EF4-FFF2-40B4-BE49-F238E27FC236}">
                  <a16:creationId xmlns:a16="http://schemas.microsoft.com/office/drawing/2014/main" id="{5E008E0C-E157-CA48-B378-433018616471}"/>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2" name="Oval 21">
              <a:extLst>
                <a:ext uri="{FF2B5EF4-FFF2-40B4-BE49-F238E27FC236}">
                  <a16:creationId xmlns:a16="http://schemas.microsoft.com/office/drawing/2014/main" id="{BE2A5F55-E77F-1242-822A-1AD22E0AAC0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4" name="TextBox 23">
              <a:extLst>
                <a:ext uri="{FF2B5EF4-FFF2-40B4-BE49-F238E27FC236}">
                  <a16:creationId xmlns:a16="http://schemas.microsoft.com/office/drawing/2014/main" id="{57D99C97-6AFE-5948-BFC4-0750BCB5CBF1}"/>
                </a:ext>
              </a:extLst>
            </p:cNvPr>
            <p:cNvSpPr txBox="1"/>
            <p:nvPr/>
          </p:nvSpPr>
          <p:spPr>
            <a:xfrm>
              <a:off x="4512222" y="4241186"/>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26" name="Oval 25">
              <a:extLst>
                <a:ext uri="{FF2B5EF4-FFF2-40B4-BE49-F238E27FC236}">
                  <a16:creationId xmlns:a16="http://schemas.microsoft.com/office/drawing/2014/main" id="{3CF39611-6529-1644-8BF3-E43C5B35E646}"/>
                </a:ext>
              </a:extLst>
            </p:cNvPr>
            <p:cNvSpPr>
              <a:spLocks noChangeAspect="1"/>
            </p:cNvSpPr>
            <p:nvPr/>
          </p:nvSpPr>
          <p:spPr>
            <a:xfrm>
              <a:off x="8342619" y="2847942"/>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27" name="TextBox 26">
              <a:extLst>
                <a:ext uri="{FF2B5EF4-FFF2-40B4-BE49-F238E27FC236}">
                  <a16:creationId xmlns:a16="http://schemas.microsoft.com/office/drawing/2014/main" id="{20FFFEA4-7546-514C-9A48-909EF91CD0A2}"/>
                </a:ext>
              </a:extLst>
            </p:cNvPr>
            <p:cNvSpPr txBox="1"/>
            <p:nvPr/>
          </p:nvSpPr>
          <p:spPr>
            <a:xfrm>
              <a:off x="9458549" y="2557135"/>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29" name="TextBox 28">
              <a:extLst>
                <a:ext uri="{FF2B5EF4-FFF2-40B4-BE49-F238E27FC236}">
                  <a16:creationId xmlns:a16="http://schemas.microsoft.com/office/drawing/2014/main" id="{7110823A-923C-524F-8771-C49A89F1B973}"/>
                </a:ext>
              </a:extLst>
            </p:cNvPr>
            <p:cNvSpPr txBox="1"/>
            <p:nvPr/>
          </p:nvSpPr>
          <p:spPr>
            <a:xfrm>
              <a:off x="6066121" y="2729955"/>
              <a:ext cx="172873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30" name="Oval 29">
              <a:extLst>
                <a:ext uri="{FF2B5EF4-FFF2-40B4-BE49-F238E27FC236}">
                  <a16:creationId xmlns:a16="http://schemas.microsoft.com/office/drawing/2014/main" id="{B388D3E3-3856-B845-A8F4-F8F512688EB2}"/>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32" name="Oval 31">
              <a:extLst>
                <a:ext uri="{FF2B5EF4-FFF2-40B4-BE49-F238E27FC236}">
                  <a16:creationId xmlns:a16="http://schemas.microsoft.com/office/drawing/2014/main" id="{12904641-D09F-F54F-BD90-D63590E6BD35}"/>
                </a:ext>
              </a:extLst>
            </p:cNvPr>
            <p:cNvSpPr>
              <a:spLocks noChangeAspect="1"/>
            </p:cNvSpPr>
            <p:nvPr/>
          </p:nvSpPr>
          <p:spPr>
            <a:xfrm>
              <a:off x="10072220" y="4334917"/>
              <a:ext cx="731520" cy="731520"/>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33" name="Parallelogram 15">
              <a:extLst>
                <a:ext uri="{FF2B5EF4-FFF2-40B4-BE49-F238E27FC236}">
                  <a16:creationId xmlns:a16="http://schemas.microsoft.com/office/drawing/2014/main" id="{89158545-1EB4-1B46-BFF7-DEA39893D457}"/>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4" name="Rectangle 16">
              <a:extLst>
                <a:ext uri="{FF2B5EF4-FFF2-40B4-BE49-F238E27FC236}">
                  <a16:creationId xmlns:a16="http://schemas.microsoft.com/office/drawing/2014/main" id="{5200E03B-1398-4A42-A056-2A89CED97D8E}"/>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5" name="Freeform 18">
              <a:extLst>
                <a:ext uri="{FF2B5EF4-FFF2-40B4-BE49-F238E27FC236}">
                  <a16:creationId xmlns:a16="http://schemas.microsoft.com/office/drawing/2014/main" id="{67301520-A28B-BB49-8418-6E077B4F057A}"/>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6" name="Rectangle 36">
              <a:extLst>
                <a:ext uri="{FF2B5EF4-FFF2-40B4-BE49-F238E27FC236}">
                  <a16:creationId xmlns:a16="http://schemas.microsoft.com/office/drawing/2014/main" id="{047CDB5A-9D7F-9842-AA01-F0F0FD6B4AF7}"/>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38" name="Rounded Rectangle 27">
              <a:extLst>
                <a:ext uri="{FF2B5EF4-FFF2-40B4-BE49-F238E27FC236}">
                  <a16:creationId xmlns:a16="http://schemas.microsoft.com/office/drawing/2014/main" id="{1AE26075-D5C2-2044-AAC6-EAE182945EE8}"/>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1" name="Oval 21">
              <a:extLst>
                <a:ext uri="{FF2B5EF4-FFF2-40B4-BE49-F238E27FC236}">
                  <a16:creationId xmlns:a16="http://schemas.microsoft.com/office/drawing/2014/main" id="{F62B780B-7A88-C944-8FBB-390330219C24}"/>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42" name="TextBox 41">
              <a:extLst>
                <a:ext uri="{FF2B5EF4-FFF2-40B4-BE49-F238E27FC236}">
                  <a16:creationId xmlns:a16="http://schemas.microsoft.com/office/drawing/2014/main" id="{2A043E19-D940-3947-8F49-FF1DF095BE89}"/>
                </a:ext>
              </a:extLst>
            </p:cNvPr>
            <p:cNvSpPr txBox="1"/>
            <p:nvPr/>
          </p:nvSpPr>
          <p:spPr>
            <a:xfrm>
              <a:off x="7777470" y="43413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3" name="TextBox 2">
            <a:extLst>
              <a:ext uri="{FF2B5EF4-FFF2-40B4-BE49-F238E27FC236}">
                <a16:creationId xmlns:a16="http://schemas.microsoft.com/office/drawing/2014/main" id="{B608760B-86A7-9846-A38F-7E429031604C}"/>
              </a:ext>
            </a:extLst>
          </p:cNvPr>
          <p:cNvSpPr txBox="1"/>
          <p:nvPr/>
        </p:nvSpPr>
        <p:spPr>
          <a:xfrm>
            <a:off x="5732539" y="6493463"/>
            <a:ext cx="2234907" cy="307777"/>
          </a:xfrm>
          <a:prstGeom prst="rect">
            <a:avLst/>
          </a:prstGeom>
          <a:noFill/>
        </p:spPr>
        <p:txBody>
          <a:bodyPr wrap="none" rtlCol="0">
            <a:spAutoFit/>
          </a:bodyPr>
          <a:lstStyle/>
          <a:p>
            <a:r>
              <a:rPr lang="en-US" sz="1400" i="1" dirty="0"/>
              <a:t>Machine learning Pipeline</a:t>
            </a:r>
          </a:p>
        </p:txBody>
      </p:sp>
      <p:grpSp>
        <p:nvGrpSpPr>
          <p:cNvPr id="50" name="Group 49">
            <a:extLst>
              <a:ext uri="{FF2B5EF4-FFF2-40B4-BE49-F238E27FC236}">
                <a16:creationId xmlns:a16="http://schemas.microsoft.com/office/drawing/2014/main" id="{F392F6CB-9623-6D46-A497-4D04F4B42BC5}"/>
              </a:ext>
            </a:extLst>
          </p:cNvPr>
          <p:cNvGrpSpPr/>
          <p:nvPr/>
        </p:nvGrpSpPr>
        <p:grpSpPr>
          <a:xfrm>
            <a:off x="964406" y="-1216238"/>
            <a:ext cx="10461900" cy="786579"/>
            <a:chOff x="646594" y="7571736"/>
            <a:chExt cx="10461900" cy="786579"/>
          </a:xfrm>
        </p:grpSpPr>
        <p:grpSp>
          <p:nvGrpSpPr>
            <p:cNvPr id="51" name="Group 50">
              <a:extLst>
                <a:ext uri="{FF2B5EF4-FFF2-40B4-BE49-F238E27FC236}">
                  <a16:creationId xmlns:a16="http://schemas.microsoft.com/office/drawing/2014/main" id="{BB703E28-F1EA-5C4A-86DC-B2659ECEF2CE}"/>
                </a:ext>
              </a:extLst>
            </p:cNvPr>
            <p:cNvGrpSpPr/>
            <p:nvPr/>
          </p:nvGrpSpPr>
          <p:grpSpPr>
            <a:xfrm>
              <a:off x="646594" y="7571736"/>
              <a:ext cx="10461900" cy="786579"/>
              <a:chOff x="819473" y="3872320"/>
              <a:chExt cx="10461900" cy="786579"/>
            </a:xfrm>
          </p:grpSpPr>
          <p:grpSp>
            <p:nvGrpSpPr>
              <p:cNvPr id="53" name="Group 52">
                <a:extLst>
                  <a:ext uri="{FF2B5EF4-FFF2-40B4-BE49-F238E27FC236}">
                    <a16:creationId xmlns:a16="http://schemas.microsoft.com/office/drawing/2014/main" id="{F14827FD-0B30-7142-9E5D-CE6BF26B3CBC}"/>
                  </a:ext>
                </a:extLst>
              </p:cNvPr>
              <p:cNvGrpSpPr/>
              <p:nvPr/>
            </p:nvGrpSpPr>
            <p:grpSpPr>
              <a:xfrm>
                <a:off x="918592" y="3872320"/>
                <a:ext cx="10362781" cy="256208"/>
                <a:chOff x="395536" y="3212976"/>
                <a:chExt cx="8201299" cy="256208"/>
              </a:xfrm>
            </p:grpSpPr>
            <p:sp>
              <p:nvSpPr>
                <p:cNvPr id="58" name="Rectangle 3">
                  <a:extLst>
                    <a:ext uri="{FF2B5EF4-FFF2-40B4-BE49-F238E27FC236}">
                      <a16:creationId xmlns:a16="http://schemas.microsoft.com/office/drawing/2014/main" id="{56886EE5-3A84-7D43-B835-C0182E5DF5EE}"/>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9" name="Rectangle 3">
                  <a:extLst>
                    <a:ext uri="{FF2B5EF4-FFF2-40B4-BE49-F238E27FC236}">
                      <a16:creationId xmlns:a16="http://schemas.microsoft.com/office/drawing/2014/main" id="{4848BE95-1800-0A4F-9E0A-F09080B59BF0}"/>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0" name="Rectangle 3">
                  <a:extLst>
                    <a:ext uri="{FF2B5EF4-FFF2-40B4-BE49-F238E27FC236}">
                      <a16:creationId xmlns:a16="http://schemas.microsoft.com/office/drawing/2014/main" id="{5AFCA755-5BE1-534D-AA40-F9B06B44D380}"/>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1" name="Rectangle 3">
                  <a:extLst>
                    <a:ext uri="{FF2B5EF4-FFF2-40B4-BE49-F238E27FC236}">
                      <a16:creationId xmlns:a16="http://schemas.microsoft.com/office/drawing/2014/main" id="{8D9A11C8-74F4-EE40-A848-9910C032F8F7}"/>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2" name="Rectangle 3">
                  <a:extLst>
                    <a:ext uri="{FF2B5EF4-FFF2-40B4-BE49-F238E27FC236}">
                      <a16:creationId xmlns:a16="http://schemas.microsoft.com/office/drawing/2014/main" id="{CEE6972C-6913-864F-9489-5324F174F176}"/>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63" name="Rectangle 3">
                  <a:extLst>
                    <a:ext uri="{FF2B5EF4-FFF2-40B4-BE49-F238E27FC236}">
                      <a16:creationId xmlns:a16="http://schemas.microsoft.com/office/drawing/2014/main" id="{6D03EA42-F3C6-AE47-B515-2B6F9E505DF9}"/>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54" name="TextBox 53">
                <a:extLst>
                  <a:ext uri="{FF2B5EF4-FFF2-40B4-BE49-F238E27FC236}">
                    <a16:creationId xmlns:a16="http://schemas.microsoft.com/office/drawing/2014/main" id="{04B1DE8B-41D7-C740-9D19-6E641FFC6372}"/>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55" name="TextBox 54">
                <a:extLst>
                  <a:ext uri="{FF2B5EF4-FFF2-40B4-BE49-F238E27FC236}">
                    <a16:creationId xmlns:a16="http://schemas.microsoft.com/office/drawing/2014/main" id="{E261BA3A-C589-1F44-A883-290C8B02EA6F}"/>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56" name="TextBox 55">
                <a:extLst>
                  <a:ext uri="{FF2B5EF4-FFF2-40B4-BE49-F238E27FC236}">
                    <a16:creationId xmlns:a16="http://schemas.microsoft.com/office/drawing/2014/main" id="{9D4BDB43-58C4-1E49-83ED-9B355F88D46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57" name="TextBox 56">
                <a:extLst>
                  <a:ext uri="{FF2B5EF4-FFF2-40B4-BE49-F238E27FC236}">
                    <a16:creationId xmlns:a16="http://schemas.microsoft.com/office/drawing/2014/main" id="{888ACB0C-5AF3-864F-9153-D963F38B9A73}"/>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52" name="TextBox 51">
              <a:extLst>
                <a:ext uri="{FF2B5EF4-FFF2-40B4-BE49-F238E27FC236}">
                  <a16:creationId xmlns:a16="http://schemas.microsoft.com/office/drawing/2014/main" id="{201155C0-31DF-8643-97DB-E447C49E4BDD}"/>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19447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Key Research Questions</a:t>
            </a:r>
          </a:p>
        </p:txBody>
      </p:sp>
      <p:sp>
        <p:nvSpPr>
          <p:cNvPr id="28" name="TextBox 27">
            <a:extLst>
              <a:ext uri="{FF2B5EF4-FFF2-40B4-BE49-F238E27FC236}">
                <a16:creationId xmlns:a16="http://schemas.microsoft.com/office/drawing/2014/main" id="{9EBF18B4-CC57-5147-B596-CCF04E4CF3A6}"/>
              </a:ext>
            </a:extLst>
          </p:cNvPr>
          <p:cNvSpPr txBox="1"/>
          <p:nvPr/>
        </p:nvSpPr>
        <p:spPr>
          <a:xfrm>
            <a:off x="1241721" y="1512983"/>
            <a:ext cx="10292563" cy="1200329"/>
          </a:xfrm>
          <a:prstGeom prst="rect">
            <a:avLst/>
          </a:prstGeom>
          <a:noFill/>
        </p:spPr>
        <p:txBody>
          <a:bodyPr wrap="square" rtlCol="0">
            <a:spAutoFit/>
          </a:bodyPr>
          <a:lstStyle/>
          <a:p>
            <a:pPr marL="457200" indent="-457200">
              <a:buFont typeface="+mj-lt"/>
              <a:buAutoNum type="arabicPeriod"/>
            </a:pPr>
            <a:r>
              <a:rPr lang="en-AU" sz="2400" b="1" dirty="0">
                <a:solidFill>
                  <a:schemeClr val="tx1">
                    <a:lumMod val="75000"/>
                    <a:lumOff val="25000"/>
                  </a:schemeClr>
                </a:solidFill>
                <a:cs typeface="Arial" pitchFamily="34" charset="0"/>
              </a:rPr>
              <a:t>Develop a scoring model to predict opportunity success</a:t>
            </a:r>
          </a:p>
          <a:p>
            <a:pPr marL="457200" indent="-457200">
              <a:buFont typeface="+mj-lt"/>
              <a:buAutoNum type="arabicPeriod"/>
            </a:pPr>
            <a:r>
              <a:rPr lang="en-AU" sz="2400" b="1" dirty="0">
                <a:solidFill>
                  <a:schemeClr val="tx1">
                    <a:lumMod val="75000"/>
                    <a:lumOff val="25000"/>
                  </a:schemeClr>
                </a:solidFill>
                <a:cs typeface="Arial" pitchFamily="34" charset="0"/>
              </a:rPr>
              <a:t>Gain insights and determine the key drivers of successful opportunities</a:t>
            </a:r>
          </a:p>
        </p:txBody>
      </p:sp>
      <p:pic>
        <p:nvPicPr>
          <p:cNvPr id="31" name="Picture 30" descr="A picture containing drawing&#10;&#10;Description automatically generated">
            <a:extLst>
              <a:ext uri="{FF2B5EF4-FFF2-40B4-BE49-F238E27FC236}">
                <a16:creationId xmlns:a16="http://schemas.microsoft.com/office/drawing/2014/main" id="{D00DD637-13D3-0C41-81E4-8ED75BBD8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5" y="4654202"/>
            <a:ext cx="1265582" cy="1265582"/>
          </a:xfrm>
          <a:prstGeom prst="rect">
            <a:avLst/>
          </a:prstGeom>
        </p:spPr>
      </p:pic>
      <p:sp>
        <p:nvSpPr>
          <p:cNvPr id="32" name="TextBox 31">
            <a:extLst>
              <a:ext uri="{FF2B5EF4-FFF2-40B4-BE49-F238E27FC236}">
                <a16:creationId xmlns:a16="http://schemas.microsoft.com/office/drawing/2014/main" id="{E8419AE4-FE7C-8E4B-9F77-EAAEE7638E11}"/>
              </a:ext>
            </a:extLst>
          </p:cNvPr>
          <p:cNvSpPr txBox="1"/>
          <p:nvPr/>
        </p:nvSpPr>
        <p:spPr>
          <a:xfrm>
            <a:off x="5318621" y="3014260"/>
            <a:ext cx="5307863" cy="2031325"/>
          </a:xfrm>
          <a:prstGeom prst="rect">
            <a:avLst/>
          </a:prstGeom>
          <a:noFill/>
        </p:spPr>
        <p:txBody>
          <a:bodyPr wrap="none" rtlCol="0">
            <a:spAutoFit/>
          </a:bodyPr>
          <a:lstStyle/>
          <a:p>
            <a:r>
              <a:rPr lang="en-US" b="1" dirty="0"/>
              <a:t>Key challenges:</a:t>
            </a:r>
          </a:p>
          <a:p>
            <a:endParaRPr lang="en-US" dirty="0"/>
          </a:p>
          <a:p>
            <a:pPr marL="285750" indent="-285750">
              <a:buFont typeface="Arial" panose="020B0604020202020204" pitchFamily="34" charset="0"/>
              <a:buChar char="•"/>
            </a:pPr>
            <a:r>
              <a:rPr lang="en-US" dirty="0"/>
              <a:t>Dealing with many missing data (data cleaning)</a:t>
            </a:r>
          </a:p>
          <a:p>
            <a:pPr marL="285750" indent="-285750">
              <a:buFont typeface="Arial" panose="020B0604020202020204" pitchFamily="34" charset="0"/>
              <a:buChar char="•"/>
            </a:pPr>
            <a:r>
              <a:rPr lang="en-US" dirty="0"/>
              <a:t>Feature selection &amp; transformation</a:t>
            </a:r>
          </a:p>
          <a:p>
            <a:pPr marL="285750" indent="-285750">
              <a:buFont typeface="Arial" panose="020B0604020202020204" pitchFamily="34" charset="0"/>
              <a:buChar char="•"/>
            </a:pPr>
            <a:r>
              <a:rPr lang="en-US" dirty="0"/>
              <a:t>Imbalanced datasets</a:t>
            </a:r>
          </a:p>
          <a:p>
            <a:pPr marL="285750" indent="-285750">
              <a:buFont typeface="Arial" panose="020B0604020202020204" pitchFamily="34" charset="0"/>
              <a:buChar char="•"/>
            </a:pPr>
            <a:r>
              <a:rPr lang="en-US" dirty="0"/>
              <a:t>Other small data problems</a:t>
            </a:r>
          </a:p>
          <a:p>
            <a:pPr marL="285750" indent="-285750">
              <a:buFont typeface="Arial" panose="020B0604020202020204" pitchFamily="34" charset="0"/>
              <a:buChar char="•"/>
            </a:pPr>
            <a:r>
              <a:rPr lang="en-US" dirty="0"/>
              <a:t>Model interpretation and insight analysis</a:t>
            </a:r>
          </a:p>
        </p:txBody>
      </p:sp>
      <p:sp>
        <p:nvSpPr>
          <p:cNvPr id="33" name="TextBox 32">
            <a:extLst>
              <a:ext uri="{FF2B5EF4-FFF2-40B4-BE49-F238E27FC236}">
                <a16:creationId xmlns:a16="http://schemas.microsoft.com/office/drawing/2014/main" id="{FD14C4DF-F20D-BE48-807E-A1BD8CCD7028}"/>
              </a:ext>
            </a:extLst>
          </p:cNvPr>
          <p:cNvSpPr txBox="1"/>
          <p:nvPr/>
        </p:nvSpPr>
        <p:spPr>
          <a:xfrm>
            <a:off x="1241721" y="3011561"/>
            <a:ext cx="3555665" cy="1477328"/>
          </a:xfrm>
          <a:prstGeom prst="rect">
            <a:avLst/>
          </a:prstGeom>
          <a:noFill/>
        </p:spPr>
        <p:txBody>
          <a:bodyPr wrap="squar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Integrity of the data</a:t>
            </a:r>
          </a:p>
          <a:p>
            <a:pPr marL="285750" indent="-285750">
              <a:buFont typeface="Arial" panose="020B0604020202020204" pitchFamily="34" charset="0"/>
              <a:buChar char="•"/>
            </a:pPr>
            <a:r>
              <a:rPr lang="en-US" dirty="0"/>
              <a:t>Lots of missing data entries</a:t>
            </a:r>
          </a:p>
          <a:p>
            <a:endParaRPr lang="en-US" dirty="0"/>
          </a:p>
        </p:txBody>
      </p:sp>
      <p:pic>
        <p:nvPicPr>
          <p:cNvPr id="35" name="Picture 34" descr="A close up of a logo&#10;&#10;Description automatically generated">
            <a:extLst>
              <a:ext uri="{FF2B5EF4-FFF2-40B4-BE49-F238E27FC236}">
                <a16:creationId xmlns:a16="http://schemas.microsoft.com/office/drawing/2014/main" id="{920CC32E-A235-2F45-A447-202B782EF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333" y="-1871175"/>
            <a:ext cx="1272161" cy="1272161"/>
          </a:xfrm>
          <a:prstGeom prst="rect">
            <a:avLst/>
          </a:prstGeom>
        </p:spPr>
      </p:pic>
      <p:grpSp>
        <p:nvGrpSpPr>
          <p:cNvPr id="36" name="Group 35">
            <a:extLst>
              <a:ext uri="{FF2B5EF4-FFF2-40B4-BE49-F238E27FC236}">
                <a16:creationId xmlns:a16="http://schemas.microsoft.com/office/drawing/2014/main" id="{06C6AA9D-73A3-C64D-B9FD-9EC8B9F31CE9}"/>
              </a:ext>
            </a:extLst>
          </p:cNvPr>
          <p:cNvGrpSpPr/>
          <p:nvPr/>
        </p:nvGrpSpPr>
        <p:grpSpPr>
          <a:xfrm>
            <a:off x="2967653" y="5519862"/>
            <a:ext cx="6540186" cy="1148716"/>
            <a:chOff x="506027" y="2984021"/>
            <a:chExt cx="10887845" cy="1912338"/>
          </a:xfrm>
        </p:grpSpPr>
        <p:grpSp>
          <p:nvGrpSpPr>
            <p:cNvPr id="37" name="Group 36">
              <a:extLst>
                <a:ext uri="{FF2B5EF4-FFF2-40B4-BE49-F238E27FC236}">
                  <a16:creationId xmlns:a16="http://schemas.microsoft.com/office/drawing/2014/main" id="{0CB2D4B5-C4EF-7741-8C5F-CBF522764D1E}"/>
                </a:ext>
              </a:extLst>
            </p:cNvPr>
            <p:cNvGrpSpPr/>
            <p:nvPr/>
          </p:nvGrpSpPr>
          <p:grpSpPr>
            <a:xfrm>
              <a:off x="918592" y="3756879"/>
              <a:ext cx="10372400" cy="371649"/>
              <a:chOff x="395536" y="3097535"/>
              <a:chExt cx="8208912" cy="371649"/>
            </a:xfrm>
          </p:grpSpPr>
          <p:sp>
            <p:nvSpPr>
              <p:cNvPr id="64" name="Rectangle 3">
                <a:extLst>
                  <a:ext uri="{FF2B5EF4-FFF2-40B4-BE49-F238E27FC236}">
                    <a16:creationId xmlns:a16="http://schemas.microsoft.com/office/drawing/2014/main" id="{E1A70B3E-D447-3D4E-9848-7FCFB32335D2}"/>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5" name="Rectangle 3">
                <a:extLst>
                  <a:ext uri="{FF2B5EF4-FFF2-40B4-BE49-F238E27FC236}">
                    <a16:creationId xmlns:a16="http://schemas.microsoft.com/office/drawing/2014/main" id="{12AC2564-0A0A-6443-8D5D-CCC69F336845}"/>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accent1"/>
                  </a:solidFill>
                </a:endParaRPr>
              </a:p>
            </p:txBody>
          </p:sp>
          <p:sp>
            <p:nvSpPr>
              <p:cNvPr id="66" name="Rectangle 3">
                <a:extLst>
                  <a:ext uri="{FF2B5EF4-FFF2-40B4-BE49-F238E27FC236}">
                    <a16:creationId xmlns:a16="http://schemas.microsoft.com/office/drawing/2014/main" id="{91509188-57DD-B146-862A-4A5E5C83B67C}"/>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7" name="Rectangle 3">
                <a:extLst>
                  <a:ext uri="{FF2B5EF4-FFF2-40B4-BE49-F238E27FC236}">
                    <a16:creationId xmlns:a16="http://schemas.microsoft.com/office/drawing/2014/main" id="{0D56D780-769E-3648-9B2D-F38FFAC4911F}"/>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8" name="Rectangle 3">
                <a:extLst>
                  <a:ext uri="{FF2B5EF4-FFF2-40B4-BE49-F238E27FC236}">
                    <a16:creationId xmlns:a16="http://schemas.microsoft.com/office/drawing/2014/main" id="{023E1070-0555-DE4B-9FED-E451342E31B5}"/>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69" name="Rectangle 3">
                <a:extLst>
                  <a:ext uri="{FF2B5EF4-FFF2-40B4-BE49-F238E27FC236}">
                    <a16:creationId xmlns:a16="http://schemas.microsoft.com/office/drawing/2014/main" id="{2FB30119-46BE-F847-ABAD-522D41803FB9}"/>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grpSp>
        <p:sp>
          <p:nvSpPr>
            <p:cNvPr id="38" name="Oval 37">
              <a:extLst>
                <a:ext uri="{FF2B5EF4-FFF2-40B4-BE49-F238E27FC236}">
                  <a16:creationId xmlns:a16="http://schemas.microsoft.com/office/drawing/2014/main" id="{E96B64BF-D568-8F4D-B751-A3E86A6901B0}"/>
                </a:ext>
              </a:extLst>
            </p:cNvPr>
            <p:cNvSpPr>
              <a:spLocks noChangeAspect="1"/>
            </p:cNvSpPr>
            <p:nvPr/>
          </p:nvSpPr>
          <p:spPr>
            <a:xfrm>
              <a:off x="1424219" y="3023586"/>
              <a:ext cx="731519" cy="731519"/>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46" name="TextBox 45">
              <a:extLst>
                <a:ext uri="{FF2B5EF4-FFF2-40B4-BE49-F238E27FC236}">
                  <a16:creationId xmlns:a16="http://schemas.microsoft.com/office/drawing/2014/main" id="{47CECDC7-0375-6B49-B19B-7053B01EC4EF}"/>
                </a:ext>
              </a:extLst>
            </p:cNvPr>
            <p:cNvSpPr txBox="1"/>
            <p:nvPr/>
          </p:nvSpPr>
          <p:spPr>
            <a:xfrm>
              <a:off x="506027" y="4164214"/>
              <a:ext cx="2286492" cy="461137"/>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Data Integration</a:t>
              </a:r>
              <a:endParaRPr lang="ko-KR" altLang="en-US" sz="1200" b="1" dirty="0">
                <a:solidFill>
                  <a:schemeClr val="tx1">
                    <a:lumMod val="65000"/>
                    <a:lumOff val="35000"/>
                  </a:schemeClr>
                </a:solidFill>
                <a:cs typeface="Arial" pitchFamily="34" charset="0"/>
              </a:endParaRPr>
            </a:p>
          </p:txBody>
        </p:sp>
        <p:sp>
          <p:nvSpPr>
            <p:cNvPr id="48" name="TextBox 47">
              <a:extLst>
                <a:ext uri="{FF2B5EF4-FFF2-40B4-BE49-F238E27FC236}">
                  <a16:creationId xmlns:a16="http://schemas.microsoft.com/office/drawing/2014/main" id="{388F84B1-9BD6-1549-AAFE-C268BDA0968E}"/>
                </a:ext>
              </a:extLst>
            </p:cNvPr>
            <p:cNvSpPr txBox="1"/>
            <p:nvPr/>
          </p:nvSpPr>
          <p:spPr>
            <a:xfrm>
              <a:off x="2291143" y="3129563"/>
              <a:ext cx="2428570" cy="461137"/>
            </a:xfrm>
            <a:prstGeom prst="rect">
              <a:avLst/>
            </a:prstGeom>
            <a:noFill/>
          </p:spPr>
          <p:txBody>
            <a:bodyPr wrap="square" rtlCol="0">
              <a:spAutoFit/>
            </a:bodyPr>
            <a:lstStyle/>
            <a:p>
              <a:pPr algn="ctr"/>
              <a:r>
                <a:rPr lang="en-GB" altLang="ko-KR" sz="1200" b="1" dirty="0">
                  <a:solidFill>
                    <a:schemeClr val="tx1">
                      <a:lumMod val="75000"/>
                      <a:lumOff val="25000"/>
                    </a:schemeClr>
                  </a:solidFill>
                  <a:cs typeface="Arial" pitchFamily="34" charset="0"/>
                </a:rPr>
                <a:t>Pre-Processing</a:t>
              </a:r>
              <a:endParaRPr lang="ko-KR" altLang="en-US" sz="1200" b="1" dirty="0">
                <a:solidFill>
                  <a:schemeClr val="tx1">
                    <a:lumMod val="75000"/>
                    <a:lumOff val="25000"/>
                  </a:schemeClr>
                </a:solidFill>
                <a:cs typeface="Arial" pitchFamily="34" charset="0"/>
              </a:endParaRPr>
            </a:p>
          </p:txBody>
        </p:sp>
        <p:sp>
          <p:nvSpPr>
            <p:cNvPr id="49" name="Oval 48">
              <a:extLst>
                <a:ext uri="{FF2B5EF4-FFF2-40B4-BE49-F238E27FC236}">
                  <a16:creationId xmlns:a16="http://schemas.microsoft.com/office/drawing/2014/main" id="{C2733578-1AAD-214F-9696-89DDCD424174}"/>
                </a:ext>
              </a:extLst>
            </p:cNvPr>
            <p:cNvSpPr>
              <a:spLocks noChangeAspect="1"/>
            </p:cNvSpPr>
            <p:nvPr/>
          </p:nvSpPr>
          <p:spPr>
            <a:xfrm>
              <a:off x="3153819" y="4164840"/>
              <a:ext cx="731519" cy="73151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0" name="Oval 49">
              <a:extLst>
                <a:ext uri="{FF2B5EF4-FFF2-40B4-BE49-F238E27FC236}">
                  <a16:creationId xmlns:a16="http://schemas.microsoft.com/office/drawing/2014/main" id="{E42EAB7D-38E2-1F4D-8970-AB61FC76556B}"/>
                </a:ext>
              </a:extLst>
            </p:cNvPr>
            <p:cNvSpPr>
              <a:spLocks noChangeAspect="1"/>
            </p:cNvSpPr>
            <p:nvPr/>
          </p:nvSpPr>
          <p:spPr>
            <a:xfrm>
              <a:off x="4883419" y="3023586"/>
              <a:ext cx="731519" cy="73151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1" name="TextBox 50">
              <a:extLst>
                <a:ext uri="{FF2B5EF4-FFF2-40B4-BE49-F238E27FC236}">
                  <a16:creationId xmlns:a16="http://schemas.microsoft.com/office/drawing/2014/main" id="{945ED440-F033-0A46-88D9-9188D51B4946}"/>
                </a:ext>
              </a:extLst>
            </p:cNvPr>
            <p:cNvSpPr txBox="1"/>
            <p:nvPr/>
          </p:nvSpPr>
          <p:spPr>
            <a:xfrm>
              <a:off x="4512222" y="4124090"/>
              <a:ext cx="1449542"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Training</a:t>
              </a:r>
              <a:endParaRPr lang="ko-KR" altLang="en-US" sz="1200" b="1" dirty="0">
                <a:solidFill>
                  <a:schemeClr val="tx1">
                    <a:lumMod val="65000"/>
                    <a:lumOff val="35000"/>
                  </a:schemeClr>
                </a:solidFill>
                <a:cs typeface="Arial" pitchFamily="34" charset="0"/>
              </a:endParaRPr>
            </a:p>
          </p:txBody>
        </p:sp>
        <p:sp>
          <p:nvSpPr>
            <p:cNvPr id="52" name="Oval 51">
              <a:extLst>
                <a:ext uri="{FF2B5EF4-FFF2-40B4-BE49-F238E27FC236}">
                  <a16:creationId xmlns:a16="http://schemas.microsoft.com/office/drawing/2014/main" id="{79F1C4E9-481B-1C4D-B59F-7AFD274ECEDD}"/>
                </a:ext>
              </a:extLst>
            </p:cNvPr>
            <p:cNvSpPr>
              <a:spLocks noChangeAspect="1"/>
            </p:cNvSpPr>
            <p:nvPr/>
          </p:nvSpPr>
          <p:spPr>
            <a:xfrm>
              <a:off x="8342619" y="3023586"/>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3" name="TextBox 52">
              <a:extLst>
                <a:ext uri="{FF2B5EF4-FFF2-40B4-BE49-F238E27FC236}">
                  <a16:creationId xmlns:a16="http://schemas.microsoft.com/office/drawing/2014/main" id="{7DA9292B-9410-BB46-9074-B069F1C720F7}"/>
                </a:ext>
              </a:extLst>
            </p:cNvPr>
            <p:cNvSpPr txBox="1"/>
            <p:nvPr/>
          </p:nvSpPr>
          <p:spPr>
            <a:xfrm>
              <a:off x="9459380" y="2984021"/>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Monitoring</a:t>
              </a:r>
              <a:endParaRPr lang="ko-KR" altLang="en-US" sz="1200" dirty="0">
                <a:solidFill>
                  <a:schemeClr val="tx1">
                    <a:lumMod val="65000"/>
                    <a:lumOff val="35000"/>
                  </a:schemeClr>
                </a:solidFill>
                <a:cs typeface="Arial" pitchFamily="34" charset="0"/>
              </a:endParaRPr>
            </a:p>
          </p:txBody>
        </p:sp>
        <p:sp>
          <p:nvSpPr>
            <p:cNvPr id="54" name="TextBox 53">
              <a:extLst>
                <a:ext uri="{FF2B5EF4-FFF2-40B4-BE49-F238E27FC236}">
                  <a16:creationId xmlns:a16="http://schemas.microsoft.com/office/drawing/2014/main" id="{A46BB406-3A16-224A-B453-D97C3F41A38D}"/>
                </a:ext>
              </a:extLst>
            </p:cNvPr>
            <p:cNvSpPr txBox="1"/>
            <p:nvPr/>
          </p:nvSpPr>
          <p:spPr>
            <a:xfrm>
              <a:off x="6066121" y="3003179"/>
              <a:ext cx="1728733" cy="768562"/>
            </a:xfrm>
            <a:prstGeom prst="rect">
              <a:avLst/>
            </a:prstGeom>
            <a:noFill/>
          </p:spPr>
          <p:txBody>
            <a:bodyPr wrap="square" rtlCol="0">
              <a:spAutoFit/>
            </a:bodyPr>
            <a:lstStyle/>
            <a:p>
              <a:pPr algn="ctr"/>
              <a:r>
                <a:rPr lang="en-US" altLang="ko-KR" sz="1200" b="1" dirty="0">
                  <a:solidFill>
                    <a:schemeClr val="tx1">
                      <a:lumMod val="65000"/>
                      <a:lumOff val="35000"/>
                    </a:schemeClr>
                  </a:solidFill>
                  <a:cs typeface="Arial" pitchFamily="34" charset="0"/>
                </a:rPr>
                <a:t>Model Validation</a:t>
              </a:r>
              <a:endParaRPr lang="ko-KR" altLang="en-US" sz="1200" b="1" dirty="0">
                <a:solidFill>
                  <a:schemeClr val="tx1">
                    <a:lumMod val="65000"/>
                    <a:lumOff val="35000"/>
                  </a:schemeClr>
                </a:solidFill>
                <a:cs typeface="Arial" pitchFamily="34" charset="0"/>
              </a:endParaRPr>
            </a:p>
          </p:txBody>
        </p:sp>
        <p:sp>
          <p:nvSpPr>
            <p:cNvPr id="55" name="Oval 54">
              <a:extLst>
                <a:ext uri="{FF2B5EF4-FFF2-40B4-BE49-F238E27FC236}">
                  <a16:creationId xmlns:a16="http://schemas.microsoft.com/office/drawing/2014/main" id="{C45B4656-7EBE-294A-9F7E-28ADD4FFCC1B}"/>
                </a:ext>
              </a:extLst>
            </p:cNvPr>
            <p:cNvSpPr>
              <a:spLocks noChangeAspect="1"/>
            </p:cNvSpPr>
            <p:nvPr/>
          </p:nvSpPr>
          <p:spPr>
            <a:xfrm>
              <a:off x="6613019" y="4162056"/>
              <a:ext cx="731519" cy="73151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56" name="Oval 55">
              <a:extLst>
                <a:ext uri="{FF2B5EF4-FFF2-40B4-BE49-F238E27FC236}">
                  <a16:creationId xmlns:a16="http://schemas.microsoft.com/office/drawing/2014/main" id="{0F0CACB5-B421-1742-8CC8-9720DE98342D}"/>
                </a:ext>
              </a:extLst>
            </p:cNvPr>
            <p:cNvSpPr>
              <a:spLocks noChangeAspect="1"/>
            </p:cNvSpPr>
            <p:nvPr/>
          </p:nvSpPr>
          <p:spPr>
            <a:xfrm>
              <a:off x="10072220" y="4159273"/>
              <a:ext cx="731519" cy="73151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bg2"/>
                </a:solidFill>
              </a:endParaRPr>
            </a:p>
          </p:txBody>
        </p:sp>
        <p:sp>
          <p:nvSpPr>
            <p:cNvPr id="57" name="Parallelogram 15">
              <a:extLst>
                <a:ext uri="{FF2B5EF4-FFF2-40B4-BE49-F238E27FC236}">
                  <a16:creationId xmlns:a16="http://schemas.microsoft.com/office/drawing/2014/main" id="{2095AFA0-B7FC-2A4B-894F-42FAE2F46DA5}"/>
                </a:ext>
              </a:extLst>
            </p:cNvPr>
            <p:cNvSpPr/>
            <p:nvPr/>
          </p:nvSpPr>
          <p:spPr>
            <a:xfrm flipH="1">
              <a:off x="3341434" y="4349976"/>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8" name="Rectangle 16">
              <a:extLst>
                <a:ext uri="{FF2B5EF4-FFF2-40B4-BE49-F238E27FC236}">
                  <a16:creationId xmlns:a16="http://schemas.microsoft.com/office/drawing/2014/main" id="{6214C4B7-D3F1-D349-ABBB-237C1A1A1E35}"/>
                </a:ext>
              </a:extLst>
            </p:cNvPr>
            <p:cNvSpPr/>
            <p:nvPr/>
          </p:nvSpPr>
          <p:spPr>
            <a:xfrm rot="2700000">
              <a:off x="1640626" y="3161089"/>
              <a:ext cx="265921" cy="47674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59" name="Freeform 18">
              <a:extLst>
                <a:ext uri="{FF2B5EF4-FFF2-40B4-BE49-F238E27FC236}">
                  <a16:creationId xmlns:a16="http://schemas.microsoft.com/office/drawing/2014/main" id="{2807A222-87E8-E44A-AFB0-B4F5354AF0BE}"/>
                </a:ext>
              </a:extLst>
            </p:cNvPr>
            <p:cNvSpPr/>
            <p:nvPr/>
          </p:nvSpPr>
          <p:spPr>
            <a:xfrm>
              <a:off x="6753476" y="4332230"/>
              <a:ext cx="426234"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0" name="Rectangle 36">
              <a:extLst>
                <a:ext uri="{FF2B5EF4-FFF2-40B4-BE49-F238E27FC236}">
                  <a16:creationId xmlns:a16="http://schemas.microsoft.com/office/drawing/2014/main" id="{22C4A66D-3841-E44E-BF04-37E2DADF4F13}"/>
                </a:ext>
              </a:extLst>
            </p:cNvPr>
            <p:cNvSpPr/>
            <p:nvPr/>
          </p:nvSpPr>
          <p:spPr>
            <a:xfrm>
              <a:off x="5035408" y="3205313"/>
              <a:ext cx="415824" cy="347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1" name="Rounded Rectangle 27">
              <a:extLst>
                <a:ext uri="{FF2B5EF4-FFF2-40B4-BE49-F238E27FC236}">
                  <a16:creationId xmlns:a16="http://schemas.microsoft.com/office/drawing/2014/main" id="{9D4AB1B5-D811-F643-9836-0BC1955ACE04}"/>
                </a:ext>
              </a:extLst>
            </p:cNvPr>
            <p:cNvSpPr/>
            <p:nvPr/>
          </p:nvSpPr>
          <p:spPr>
            <a:xfrm>
              <a:off x="8546988" y="3237484"/>
              <a:ext cx="345420"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2" name="Oval 21">
              <a:extLst>
                <a:ext uri="{FF2B5EF4-FFF2-40B4-BE49-F238E27FC236}">
                  <a16:creationId xmlns:a16="http://schemas.microsoft.com/office/drawing/2014/main" id="{D31EA765-5EEF-F74D-A6CF-A6CA2F5A62D8}"/>
                </a:ext>
              </a:extLst>
            </p:cNvPr>
            <p:cNvSpPr>
              <a:spLocks noChangeAspect="1"/>
            </p:cNvSpPr>
            <p:nvPr/>
          </p:nvSpPr>
          <p:spPr>
            <a:xfrm>
              <a:off x="10242061" y="4311428"/>
              <a:ext cx="395372"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400" dirty="0"/>
            </a:p>
          </p:txBody>
        </p:sp>
        <p:sp>
          <p:nvSpPr>
            <p:cNvPr id="63" name="TextBox 62">
              <a:extLst>
                <a:ext uri="{FF2B5EF4-FFF2-40B4-BE49-F238E27FC236}">
                  <a16:creationId xmlns:a16="http://schemas.microsoft.com/office/drawing/2014/main" id="{C3BC3469-4419-174C-81E6-FDA3A0DFE220}"/>
                </a:ext>
              </a:extLst>
            </p:cNvPr>
            <p:cNvSpPr txBox="1"/>
            <p:nvPr/>
          </p:nvSpPr>
          <p:spPr>
            <a:xfrm>
              <a:off x="7752451" y="4087590"/>
              <a:ext cx="1934492" cy="768562"/>
            </a:xfrm>
            <a:prstGeom prst="rect">
              <a:avLst/>
            </a:prstGeom>
            <a:noFill/>
          </p:spPr>
          <p:txBody>
            <a:bodyPr wrap="square" rtlCol="0">
              <a:spAutoFit/>
            </a:bodyPr>
            <a:lstStyle/>
            <a:p>
              <a:pPr algn="ctr"/>
              <a:r>
                <a:rPr lang="en-GB" altLang="ko-KR" sz="1200" dirty="0">
                  <a:solidFill>
                    <a:schemeClr val="tx1">
                      <a:lumMod val="65000"/>
                      <a:lumOff val="35000"/>
                    </a:schemeClr>
                  </a:solidFill>
                  <a:cs typeface="Arial" pitchFamily="34" charset="0"/>
                </a:rPr>
                <a:t>Model Deployment</a:t>
              </a:r>
              <a:endParaRPr lang="ko-KR" altLang="en-US" sz="1200" dirty="0">
                <a:solidFill>
                  <a:schemeClr val="tx1">
                    <a:lumMod val="65000"/>
                    <a:lumOff val="35000"/>
                  </a:schemeClr>
                </a:solidFill>
                <a:cs typeface="Arial" pitchFamily="34" charset="0"/>
              </a:endParaRPr>
            </a:p>
          </p:txBody>
        </p:sp>
      </p:grpSp>
      <p:sp>
        <p:nvSpPr>
          <p:cNvPr id="70" name="TextBox 69">
            <a:extLst>
              <a:ext uri="{FF2B5EF4-FFF2-40B4-BE49-F238E27FC236}">
                <a16:creationId xmlns:a16="http://schemas.microsoft.com/office/drawing/2014/main" id="{08C35ED2-F3D0-3748-BD58-818C40A88E9B}"/>
              </a:ext>
            </a:extLst>
          </p:cNvPr>
          <p:cNvSpPr txBox="1"/>
          <p:nvPr/>
        </p:nvSpPr>
        <p:spPr>
          <a:xfrm>
            <a:off x="2651445" y="5143338"/>
            <a:ext cx="2234907" cy="307777"/>
          </a:xfrm>
          <a:prstGeom prst="rect">
            <a:avLst/>
          </a:prstGeom>
          <a:noFill/>
        </p:spPr>
        <p:txBody>
          <a:bodyPr wrap="none" rtlCol="0">
            <a:spAutoFit/>
          </a:bodyPr>
          <a:lstStyle/>
          <a:p>
            <a:r>
              <a:rPr lang="en-US" sz="1400" i="1" dirty="0"/>
              <a:t>Machine learning Pipeline</a:t>
            </a:r>
          </a:p>
        </p:txBody>
      </p:sp>
      <p:grpSp>
        <p:nvGrpSpPr>
          <p:cNvPr id="14" name="Group 13">
            <a:extLst>
              <a:ext uri="{FF2B5EF4-FFF2-40B4-BE49-F238E27FC236}">
                <a16:creationId xmlns:a16="http://schemas.microsoft.com/office/drawing/2014/main" id="{23692213-D47C-F940-A32B-7B3A0E914187}"/>
              </a:ext>
            </a:extLst>
          </p:cNvPr>
          <p:cNvGrpSpPr/>
          <p:nvPr/>
        </p:nvGrpSpPr>
        <p:grpSpPr>
          <a:xfrm>
            <a:off x="666483" y="7399109"/>
            <a:ext cx="10461900" cy="786579"/>
            <a:chOff x="646594" y="7571736"/>
            <a:chExt cx="10461900" cy="786579"/>
          </a:xfrm>
        </p:grpSpPr>
        <p:grpSp>
          <p:nvGrpSpPr>
            <p:cNvPr id="12" name="Group 11">
              <a:extLst>
                <a:ext uri="{FF2B5EF4-FFF2-40B4-BE49-F238E27FC236}">
                  <a16:creationId xmlns:a16="http://schemas.microsoft.com/office/drawing/2014/main" id="{856F6D42-62C0-B341-A57A-9E4065635290}"/>
                </a:ext>
              </a:extLst>
            </p:cNvPr>
            <p:cNvGrpSpPr/>
            <p:nvPr/>
          </p:nvGrpSpPr>
          <p:grpSpPr>
            <a:xfrm>
              <a:off x="646594" y="7571736"/>
              <a:ext cx="10461900" cy="786579"/>
              <a:chOff x="819473" y="3872320"/>
              <a:chExt cx="10461900" cy="786579"/>
            </a:xfrm>
          </p:grpSpPr>
          <p:grpSp>
            <p:nvGrpSpPr>
              <p:cNvPr id="3" name="Group 2">
                <a:extLst>
                  <a:ext uri="{FF2B5EF4-FFF2-40B4-BE49-F238E27FC236}">
                    <a16:creationId xmlns:a16="http://schemas.microsoft.com/office/drawing/2014/main" id="{31126605-BCDF-48EC-9724-C31257FCE87E}"/>
                  </a:ext>
                </a:extLst>
              </p:cNvPr>
              <p:cNvGrpSpPr/>
              <p:nvPr/>
            </p:nvGrpSpPr>
            <p:grpSpPr>
              <a:xfrm>
                <a:off x="918592" y="3872320"/>
                <a:ext cx="10362781" cy="256208"/>
                <a:chOff x="395536" y="3212976"/>
                <a:chExt cx="8201299" cy="256208"/>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5" name="Rectangle 3">
                  <a:extLst>
                    <a:ext uri="{FF2B5EF4-FFF2-40B4-BE49-F238E27FC236}">
                      <a16:creationId xmlns:a16="http://schemas.microsoft.com/office/drawing/2014/main" id="{A986BA66-5F1C-4613-8A98-78837CA2D37C}"/>
                    </a:ext>
                  </a:extLst>
                </p:cNvPr>
                <p:cNvSpPr/>
                <p:nvPr/>
              </p:nvSpPr>
              <p:spPr>
                <a:xfrm>
                  <a:off x="176993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accent1"/>
                    </a:solidFill>
                    <a:latin typeface="+mj-lt"/>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7" name="Rectangle 3">
                  <a:extLst>
                    <a:ext uri="{FF2B5EF4-FFF2-40B4-BE49-F238E27FC236}">
                      <a16:creationId xmlns:a16="http://schemas.microsoft.com/office/drawing/2014/main" id="{D60D5D23-3D68-4635-A865-F740063117A5}"/>
                    </a:ext>
                  </a:extLst>
                </p:cNvPr>
                <p:cNvSpPr/>
                <p:nvPr/>
              </p:nvSpPr>
              <p:spPr>
                <a:xfrm>
                  <a:off x="4507605"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sp>
              <p:nvSpPr>
                <p:cNvPr id="9" name="Rectangle 3">
                  <a:extLst>
                    <a:ext uri="{FF2B5EF4-FFF2-40B4-BE49-F238E27FC236}">
                      <a16:creationId xmlns:a16="http://schemas.microsoft.com/office/drawing/2014/main" id="{B53D7184-1D9A-4369-BA86-9D5254244445}"/>
                    </a:ext>
                  </a:extLst>
                </p:cNvPr>
                <p:cNvSpPr/>
                <p:nvPr/>
              </p:nvSpPr>
              <p:spPr>
                <a:xfrm>
                  <a:off x="7228683"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mj-lt"/>
                  </a:endParaRPr>
                </a:p>
              </p:txBody>
            </p:sp>
          </p:grpSp>
          <p:sp>
            <p:nvSpPr>
              <p:cNvPr id="11" name="TextBox 10">
                <a:extLst>
                  <a:ext uri="{FF2B5EF4-FFF2-40B4-BE49-F238E27FC236}">
                    <a16:creationId xmlns:a16="http://schemas.microsoft.com/office/drawing/2014/main" id="{A3690E4F-E05F-474E-8056-35D3A0EF61FC}"/>
                  </a:ext>
                </a:extLst>
              </p:cNvPr>
              <p:cNvSpPr txBox="1"/>
              <p:nvPr/>
            </p:nvSpPr>
            <p:spPr>
              <a:xfrm>
                <a:off x="819473" y="4117255"/>
                <a:ext cx="1973046" cy="523220"/>
              </a:xfrm>
              <a:prstGeom prst="rect">
                <a:avLst/>
              </a:prstGeom>
              <a:noFill/>
            </p:spPr>
            <p:txBody>
              <a:bodyPr wrap="square" rtlCol="0">
                <a:spAutoFit/>
              </a:bodyPr>
              <a:lstStyle/>
              <a:p>
                <a:pPr algn="ctr"/>
                <a:r>
                  <a:rPr lang="en-US" altLang="ko-KR" sz="1400" dirty="0">
                    <a:solidFill>
                      <a:schemeClr val="tx1">
                        <a:lumMod val="65000"/>
                        <a:lumOff val="35000"/>
                      </a:schemeClr>
                    </a:solidFill>
                    <a:latin typeface="+mj-lt"/>
                    <a:cs typeface="Arial" pitchFamily="34" charset="0"/>
                  </a:rPr>
                  <a:t>The Client </a:t>
                </a:r>
              </a:p>
              <a:p>
                <a:pPr algn="ctr"/>
                <a:r>
                  <a:rPr lang="en-US" altLang="ko-KR" sz="1400" dirty="0">
                    <a:solidFill>
                      <a:schemeClr val="tx1">
                        <a:lumMod val="65000"/>
                        <a:lumOff val="35000"/>
                      </a:schemeClr>
                    </a:solidFill>
                    <a:latin typeface="+mj-lt"/>
                    <a:cs typeface="Arial" pitchFamily="34" charset="0"/>
                  </a:rPr>
                  <a:t>&amp; Project</a:t>
                </a:r>
                <a:endParaRPr lang="ko-KR" altLang="en-US" sz="1400" dirty="0">
                  <a:solidFill>
                    <a:schemeClr val="tx1">
                      <a:lumMod val="65000"/>
                      <a:lumOff val="35000"/>
                    </a:schemeClr>
                  </a:solidFill>
                  <a:latin typeface="+mj-lt"/>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4130264"/>
                <a:ext cx="2428570" cy="523220"/>
              </a:xfrm>
              <a:prstGeom prst="rect">
                <a:avLst/>
              </a:prstGeom>
              <a:noFill/>
            </p:spPr>
            <p:txBody>
              <a:bodyPr wrap="square" rtlCol="0">
                <a:spAutoFit/>
              </a:bodyPr>
              <a:lstStyle/>
              <a:p>
                <a:pPr algn="ctr"/>
                <a:r>
                  <a:rPr lang="en-GB" altLang="ko-KR" sz="1400" dirty="0">
                    <a:solidFill>
                      <a:schemeClr val="tx1">
                        <a:lumMod val="65000"/>
                        <a:lumOff val="35000"/>
                      </a:schemeClr>
                    </a:solidFill>
                    <a:latin typeface="+mj-lt"/>
                    <a:cs typeface="Arial" pitchFamily="34" charset="0"/>
                  </a:rPr>
                  <a:t>Key Research </a:t>
                </a:r>
              </a:p>
              <a:p>
                <a:pPr algn="ctr"/>
                <a:r>
                  <a:rPr lang="en-GB" altLang="ko-KR" sz="1400" dirty="0">
                    <a:solidFill>
                      <a:schemeClr val="tx1">
                        <a:lumMod val="65000"/>
                        <a:lumOff val="35000"/>
                      </a:schemeClr>
                    </a:solidFill>
                    <a:latin typeface="+mj-lt"/>
                    <a:cs typeface="Arial" pitchFamily="34" charset="0"/>
                  </a:rPr>
                  <a:t>Question</a:t>
                </a:r>
                <a:endParaRPr lang="ko-KR" altLang="en-US" sz="1400" dirty="0">
                  <a:solidFill>
                    <a:schemeClr val="tx1">
                      <a:lumMod val="65000"/>
                      <a:lumOff val="35000"/>
                    </a:schemeClr>
                  </a:solidFill>
                  <a:latin typeface="+mj-lt"/>
                  <a:cs typeface="Arial" pitchFamily="34" charset="0"/>
                </a:endParaRPr>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135679"/>
                <a:ext cx="144954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Data</a:t>
                </a:r>
                <a:endParaRPr lang="ko-KR" altLang="en-US" sz="1400" dirty="0">
                  <a:solidFill>
                    <a:schemeClr val="tx1">
                      <a:lumMod val="65000"/>
                      <a:lumOff val="35000"/>
                    </a:schemeClr>
                  </a:solidFill>
                  <a:latin typeface="+mj-lt"/>
                  <a:cs typeface="Arial" pitchFamily="34" charset="0"/>
                </a:endParaRPr>
              </a:p>
              <a:p>
                <a:pPr algn="ctr"/>
                <a:endParaRPr lang="ko-KR" altLang="en-US" sz="1400" dirty="0">
                  <a:solidFill>
                    <a:schemeClr val="tx1">
                      <a:lumMod val="65000"/>
                      <a:lumOff val="35000"/>
                    </a:schemeClr>
                  </a:solidFill>
                  <a:latin typeface="+mj-lt"/>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7797504" y="4130264"/>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Interpretation &amp; Analysis</a:t>
                </a:r>
                <a:endParaRPr lang="ko-KR" altLang="en-US" sz="1400" dirty="0">
                  <a:solidFill>
                    <a:schemeClr val="tx1">
                      <a:lumMod val="65000"/>
                      <a:lumOff val="35000"/>
                    </a:schemeClr>
                  </a:solidFill>
                  <a:latin typeface="+mj-lt"/>
                  <a:cs typeface="Arial" pitchFamily="34" charset="0"/>
                </a:endParaRPr>
              </a:p>
            </p:txBody>
          </p:sp>
        </p:grpSp>
        <p:sp>
          <p:nvSpPr>
            <p:cNvPr id="71" name="TextBox 70">
              <a:extLst>
                <a:ext uri="{FF2B5EF4-FFF2-40B4-BE49-F238E27FC236}">
                  <a16:creationId xmlns:a16="http://schemas.microsoft.com/office/drawing/2014/main" id="{DB34E878-08DE-404C-969D-CB15B814A1CA}"/>
                </a:ext>
              </a:extLst>
            </p:cNvPr>
            <p:cNvSpPr txBox="1"/>
            <p:nvPr/>
          </p:nvSpPr>
          <p:spPr>
            <a:xfrm>
              <a:off x="5926633" y="7829679"/>
              <a:ext cx="1728732" cy="523220"/>
            </a:xfrm>
            <a:prstGeom prst="rect">
              <a:avLst/>
            </a:prstGeom>
            <a:noFill/>
          </p:spPr>
          <p:txBody>
            <a:bodyPr wrap="square" rtlCol="0">
              <a:spAutoFit/>
            </a:bodyPr>
            <a:lstStyle/>
            <a:p>
              <a:pPr algn="ctr"/>
              <a:r>
                <a:rPr lang="en-AU" altLang="ko-KR" sz="1400" dirty="0">
                  <a:solidFill>
                    <a:schemeClr val="tx1">
                      <a:lumMod val="65000"/>
                      <a:lumOff val="35000"/>
                    </a:schemeClr>
                  </a:solidFill>
                  <a:latin typeface="+mj-lt"/>
                  <a:cs typeface="Arial" pitchFamily="34" charset="0"/>
                </a:rPr>
                <a:t>Methods</a:t>
              </a:r>
            </a:p>
            <a:p>
              <a:pPr algn="ctr"/>
              <a:endParaRPr lang="ko-KR" altLang="en-US" sz="1400" dirty="0">
                <a:solidFill>
                  <a:schemeClr val="tx1">
                    <a:lumMod val="65000"/>
                    <a:lumOff val="35000"/>
                  </a:schemeClr>
                </a:solidFill>
                <a:latin typeface="+mj-lt"/>
                <a:cs typeface="Arial" pitchFamily="34" charset="0"/>
              </a:endParaRPr>
            </a:p>
          </p:txBody>
        </p:sp>
      </p:grpSp>
    </p:spTree>
    <p:extLst>
      <p:ext uri="{BB962C8B-B14F-4D97-AF65-F5344CB8AC3E}">
        <p14:creationId xmlns:p14="http://schemas.microsoft.com/office/powerpoint/2010/main" val="68226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2945403" y="547330"/>
            <a:ext cx="6301194" cy="923330"/>
          </a:xfrm>
          <a:prstGeom prst="rect">
            <a:avLst/>
          </a:prstGeom>
          <a:noFill/>
        </p:spPr>
        <p:txBody>
          <a:bodyPr wrap="square" rtlCol="0" anchor="ctr">
            <a:spAutoFit/>
          </a:bodyPr>
          <a:lstStyle/>
          <a:p>
            <a:r>
              <a:rPr lang="en-US" altLang="ko-KR" sz="5400" dirty="0">
                <a:solidFill>
                  <a:schemeClr val="bg1"/>
                </a:solidFill>
                <a:cs typeface="Arial" pitchFamily="34" charset="0"/>
              </a:rPr>
              <a:t>The 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32710"/>
          </a:xfrm>
          <a:prstGeom prst="rect">
            <a:avLst/>
          </a:prstGeom>
          <a:noFill/>
        </p:spPr>
        <p:txBody>
          <a:bodyPr wrap="square" rtlCol="0">
            <a:spAutoFit/>
          </a:bodyPr>
          <a:lstStyle/>
          <a:p>
            <a:pPr algn="l">
              <a:lnSpc>
                <a:spcPct val="180000"/>
              </a:lnSpc>
            </a:pPr>
            <a:r>
              <a:rPr lang="en-US" dirty="0">
                <a:solidFill>
                  <a:schemeClr val="accent1">
                    <a:lumMod val="50000"/>
                  </a:schemeClr>
                </a:solidFill>
                <a:latin typeface="Gurmukhi MN" panose="02020600050405020304" charset="0"/>
                <a:cs typeface="Gurmukhi MN" panose="02020600050405020304" charset="0"/>
              </a:rPr>
              <a:t>7598 opportunities</a:t>
            </a:r>
          </a:p>
        </p:txBody>
      </p:sp>
      <p:sp>
        <p:nvSpPr>
          <p:cNvPr id="8" name="Rectangle 7">
            <a:extLst>
              <a:ext uri="{FF2B5EF4-FFF2-40B4-BE49-F238E27FC236}">
                <a16:creationId xmlns:a16="http://schemas.microsoft.com/office/drawing/2014/main" id="{A84DF81B-3F6B-4E4A-A5C6-AA9FEE1F486A}"/>
              </a:ext>
            </a:extLst>
          </p:cNvPr>
          <p:cNvSpPr/>
          <p:nvPr/>
        </p:nvSpPr>
        <p:spPr>
          <a:xfrm>
            <a:off x="6929824" y="3495248"/>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9893775" y="2814405"/>
            <a:ext cx="2257349" cy="369332"/>
          </a:xfrm>
          <a:prstGeom prst="rect">
            <a:avLst/>
          </a:prstGeom>
        </p:spPr>
        <p:txBody>
          <a:bodyPr wrap="none">
            <a:spAutoFit/>
          </a:bodyPr>
          <a:lstStyle/>
          <a:p>
            <a:r>
              <a:rPr lang="en-US" dirty="0">
                <a:solidFill>
                  <a:schemeClr val="accent1">
                    <a:lumMod val="50000"/>
                  </a:schemeClr>
                </a:solidFill>
                <a:latin typeface="Gurmukhi MN" panose="02020600050405020304" charset="0"/>
                <a:cs typeface="Gurmukhi MN" panose="02020600050405020304" charset="0"/>
              </a:rPr>
              <a:t>5408 opportunities</a:t>
            </a:r>
            <a:endParaRPr lang="en-US" dirty="0"/>
          </a:p>
        </p:txBody>
      </p:sp>
      <p:sp>
        <p:nvSpPr>
          <p:cNvPr id="10" name="Right Arrow 9">
            <a:extLst>
              <a:ext uri="{FF2B5EF4-FFF2-40B4-BE49-F238E27FC236}">
                <a16:creationId xmlns:a16="http://schemas.microsoft.com/office/drawing/2014/main" id="{CBB5CCE4-17F0-BA4A-9656-5844428AFC5A}"/>
              </a:ext>
            </a:extLst>
          </p:cNvPr>
          <p:cNvSpPr/>
          <p:nvPr/>
        </p:nvSpPr>
        <p:spPr>
          <a:xfrm>
            <a:off x="9290338" y="2814405"/>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A0B57418-D0BE-D24D-8248-B267A1031E2D}"/>
              </a:ext>
            </a:extLst>
          </p:cNvPr>
          <p:cNvSpPr/>
          <p:nvPr/>
        </p:nvSpPr>
        <p:spPr>
          <a:xfrm>
            <a:off x="9937940" y="3481437"/>
            <a:ext cx="1404552" cy="532710"/>
          </a:xfrm>
          <a:prstGeom prst="rect">
            <a:avLst/>
          </a:prstGeom>
        </p:spPr>
        <p:txBody>
          <a:bodyPr wrap="none">
            <a:spAutoFit/>
          </a:bodyPr>
          <a:lstStyle/>
          <a:p>
            <a:pPr>
              <a:lnSpc>
                <a:spcPct val="180000"/>
              </a:lnSpc>
            </a:pPr>
            <a:r>
              <a:rPr lang="en-US" dirty="0">
                <a:solidFill>
                  <a:schemeClr val="accent1">
                    <a:lumMod val="50000"/>
                  </a:schemeClr>
                </a:solidFill>
                <a:latin typeface="Gurmukhi MN" panose="02020600050405020304" charset="0"/>
                <a:cs typeface="Gurmukhi MN" panose="02020600050405020304" charset="0"/>
                <a:sym typeface="+mn-ea"/>
              </a:rPr>
              <a:t>19 features</a:t>
            </a:r>
          </a:p>
        </p:txBody>
      </p:sp>
      <p:sp>
        <p:nvSpPr>
          <p:cNvPr id="12" name="Right Arrow 11">
            <a:extLst>
              <a:ext uri="{FF2B5EF4-FFF2-40B4-BE49-F238E27FC236}">
                <a16:creationId xmlns:a16="http://schemas.microsoft.com/office/drawing/2014/main" id="{ED3EE3E5-4102-CA41-B159-B0B28E98E9C3}"/>
              </a:ext>
            </a:extLst>
          </p:cNvPr>
          <p:cNvSpPr/>
          <p:nvPr/>
        </p:nvSpPr>
        <p:spPr>
          <a:xfrm>
            <a:off x="9290338" y="3578439"/>
            <a:ext cx="533601"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FB898621-901B-7C48-BC5A-090BBDA79EDD}"/>
              </a:ext>
            </a:extLst>
          </p:cNvPr>
          <p:cNvSpPr/>
          <p:nvPr/>
        </p:nvSpPr>
        <p:spPr>
          <a:xfrm>
            <a:off x="7418732" y="4399958"/>
            <a:ext cx="4326826"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Successfully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47713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40F56-5C1F-634B-9180-D680D5C4ED29}"/>
              </a:ext>
            </a:extLst>
          </p:cNvPr>
          <p:cNvSpPr>
            <a:spLocks noGrp="1"/>
          </p:cNvSpPr>
          <p:nvPr>
            <p:ph type="body" sz="quarter" idx="10"/>
          </p:nvPr>
        </p:nvSpPr>
        <p:spPr/>
        <p:txBody>
          <a:bodyPr/>
          <a:lstStyle/>
          <a:p>
            <a:r>
              <a:rPr lang="en-US" dirty="0"/>
              <a:t>Features </a:t>
            </a:r>
          </a:p>
        </p:txBody>
      </p:sp>
      <p:pic>
        <p:nvPicPr>
          <p:cNvPr id="3" name="Picture 2" descr="A picture containing drawing&#10;&#10;Description automatically generated">
            <a:extLst>
              <a:ext uri="{FF2B5EF4-FFF2-40B4-BE49-F238E27FC236}">
                <a16:creationId xmlns:a16="http://schemas.microsoft.com/office/drawing/2014/main" id="{FFC3F77A-D64A-C447-8CE8-88CF1DD7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577" y="68841"/>
            <a:ext cx="1265582" cy="1265582"/>
          </a:xfrm>
          <a:prstGeom prst="rect">
            <a:avLst/>
          </a:prstGeom>
        </p:spPr>
      </p:pic>
      <p:sp>
        <p:nvSpPr>
          <p:cNvPr id="4" name="Rectangle 3">
            <a:extLst>
              <a:ext uri="{FF2B5EF4-FFF2-40B4-BE49-F238E27FC236}">
                <a16:creationId xmlns:a16="http://schemas.microsoft.com/office/drawing/2014/main" id="{5F4FBDA6-42A6-BA49-B16E-5FFD7F3B571E}"/>
              </a:ext>
            </a:extLst>
          </p:cNvPr>
          <p:cNvSpPr/>
          <p:nvPr/>
        </p:nvSpPr>
        <p:spPr>
          <a:xfrm>
            <a:off x="6945091" y="3429000"/>
            <a:ext cx="6096000" cy="1200329"/>
          </a:xfrm>
          <a:prstGeom prst="rect">
            <a:avLst/>
          </a:prstGeom>
        </p:spPr>
        <p:txBody>
          <a:bodyPr>
            <a:spAutoFit/>
          </a:bodyPr>
          <a:lstStyle/>
          <a:p>
            <a:pPr marL="171450" indent="-171450">
              <a:buFont typeface="Courier New" panose="02070309020205020404" pitchFamily="49" charset="0"/>
              <a:buChar char="o"/>
            </a:pPr>
            <a:r>
              <a:rPr lang="en-US" dirty="0">
                <a:solidFill>
                  <a:srgbClr val="00B0F0"/>
                </a:solidFill>
                <a:latin typeface="Arial" panose="020B0604020202020204" pitchFamily="34" charset="0"/>
              </a:rPr>
              <a:t>Dataset 1</a:t>
            </a:r>
            <a:r>
              <a:rPr lang="en-US"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dirty="0">
                <a:solidFill>
                  <a:schemeClr val="accent6"/>
                </a:solidFill>
                <a:latin typeface="Arial" panose="020B0604020202020204" pitchFamily="34" charset="0"/>
              </a:rPr>
              <a:t>Dataset 2</a:t>
            </a:r>
            <a:r>
              <a:rPr lang="en-US" dirty="0">
                <a:solidFill>
                  <a:srgbClr val="000000"/>
                </a:solidFill>
                <a:latin typeface="Arial" panose="020B0604020202020204" pitchFamily="34" charset="0"/>
              </a:rPr>
              <a:t>: Base + special-features</a:t>
            </a:r>
          </a:p>
          <a:p>
            <a:pPr marL="171450" indent="-171450">
              <a:buFont typeface="Courier New" panose="02070309020205020404" pitchFamily="49" charset="0"/>
              <a:buChar char="o"/>
            </a:pPr>
            <a:r>
              <a:rPr lang="en-US" dirty="0">
                <a:solidFill>
                  <a:srgbClr val="FFC000"/>
                </a:solidFill>
                <a:latin typeface="Arial" panose="020B0604020202020204" pitchFamily="34" charset="0"/>
              </a:rPr>
              <a:t>Dataset 3</a:t>
            </a:r>
            <a:r>
              <a:rPr lang="en-US"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dirty="0">
                <a:solidFill>
                  <a:srgbClr val="FF0000"/>
                </a:solidFill>
                <a:latin typeface="Arial" panose="020B0604020202020204" pitchFamily="34" charset="0"/>
              </a:rPr>
              <a:t>Dataset 4</a:t>
            </a:r>
            <a:r>
              <a:rPr lang="en-US" dirty="0">
                <a:latin typeface="Arial" panose="020B0604020202020204" pitchFamily="34" charset="0"/>
              </a:rPr>
              <a:t>: Base + </a:t>
            </a:r>
            <a:r>
              <a:rPr lang="en-US" dirty="0">
                <a:solidFill>
                  <a:srgbClr val="000000"/>
                </a:solidFill>
                <a:latin typeface="Arial" panose="020B0604020202020204" pitchFamily="34" charset="0"/>
              </a:rPr>
              <a:t>special-features</a:t>
            </a:r>
            <a:r>
              <a:rPr lang="en-US" dirty="0">
                <a:latin typeface="Arial" panose="020B0604020202020204" pitchFamily="34" charset="0"/>
              </a:rPr>
              <a:t> + cross-features</a:t>
            </a:r>
            <a:endParaRPr lang="en-US" dirty="0">
              <a:solidFill>
                <a:srgbClr val="FF0000"/>
              </a:solidFill>
              <a:latin typeface="Arial" panose="020B0604020202020204" pitchFamily="34" charset="0"/>
            </a:endParaRPr>
          </a:p>
        </p:txBody>
      </p:sp>
      <p:sp>
        <p:nvSpPr>
          <p:cNvPr id="5" name="TextBox 4">
            <a:extLst>
              <a:ext uri="{FF2B5EF4-FFF2-40B4-BE49-F238E27FC236}">
                <a16:creationId xmlns:a16="http://schemas.microsoft.com/office/drawing/2014/main" id="{76524E86-ECEF-DB45-B272-9C15DA3C6A3B}"/>
              </a:ext>
            </a:extLst>
          </p:cNvPr>
          <p:cNvSpPr txBox="1"/>
          <p:nvPr/>
        </p:nvSpPr>
        <p:spPr>
          <a:xfrm>
            <a:off x="0" y="1815416"/>
            <a:ext cx="6731532" cy="7017306"/>
          </a:xfrm>
          <a:prstGeom prst="rect">
            <a:avLst/>
          </a:prstGeom>
          <a:noFill/>
        </p:spPr>
        <p:txBody>
          <a:bodyPr wrap="square" rtlCol="0">
            <a:spAutoFit/>
          </a:bodyPr>
          <a:lstStyle/>
          <a:p>
            <a:r>
              <a:rPr lang="en-US" b="1" dirty="0"/>
              <a:t>Base Features</a:t>
            </a:r>
            <a:r>
              <a:rPr lang="en-US" dirty="0"/>
              <a:t>:  </a:t>
            </a:r>
            <a:r>
              <a:rPr lang="en-AU" dirty="0" err="1"/>
              <a:t>Business_Type__c</a:t>
            </a:r>
            <a:r>
              <a:rPr lang="en-AU" dirty="0"/>
              <a:t>, Industry, </a:t>
            </a:r>
            <a:r>
              <a:rPr lang="en-AU" dirty="0" err="1"/>
              <a:t>Industry_Sub_Type__c</a:t>
            </a:r>
            <a:r>
              <a:rPr lang="en-AU" dirty="0"/>
              <a:t>, </a:t>
            </a:r>
            <a:r>
              <a:rPr lang="en-AU" dirty="0" err="1"/>
              <a:t>Is_External__c</a:t>
            </a:r>
            <a:r>
              <a:rPr lang="en-AU" dirty="0"/>
              <a:t>, </a:t>
            </a:r>
            <a:r>
              <a:rPr lang="en-AU" dirty="0" err="1"/>
              <a:t>ParentId</a:t>
            </a:r>
            <a:r>
              <a:rPr lang="en-AU" dirty="0"/>
              <a:t>, </a:t>
            </a:r>
            <a:r>
              <a:rPr lang="en-AU" dirty="0" err="1"/>
              <a:t>RecordType.Name</a:t>
            </a:r>
            <a:endParaRPr lang="en-AU" dirty="0"/>
          </a:p>
          <a:p>
            <a:r>
              <a:rPr lang="en-AU" dirty="0" err="1"/>
              <a:t>RICE_Supported__c</a:t>
            </a:r>
            <a:r>
              <a:rPr lang="en-AU" dirty="0"/>
              <a:t>, </a:t>
            </a:r>
            <a:r>
              <a:rPr lang="en-AU" dirty="0" err="1"/>
              <a:t>Parent_Opportunity__c</a:t>
            </a:r>
            <a:r>
              <a:rPr lang="en-AU" dirty="0"/>
              <a:t>, </a:t>
            </a:r>
            <a:r>
              <a:rPr lang="en-AU" dirty="0" err="1"/>
              <a:t>CreatedMonth</a:t>
            </a:r>
            <a:r>
              <a:rPr lang="en-AU" dirty="0"/>
              <a:t>, </a:t>
            </a:r>
            <a:r>
              <a:rPr lang="en-AU" dirty="0" err="1"/>
              <a:t>CreatedYear</a:t>
            </a:r>
            <a:r>
              <a:rPr lang="en-AU" dirty="0"/>
              <a:t>, </a:t>
            </a:r>
            <a:r>
              <a:rPr lang="en-AU" dirty="0" err="1"/>
              <a:t>Lead_Faculty__c</a:t>
            </a:r>
            <a:r>
              <a:rPr lang="en-AU" dirty="0"/>
              <a:t>, </a:t>
            </a:r>
            <a:r>
              <a:rPr lang="en-AU" dirty="0" err="1"/>
              <a:t>Lead_School__c</a:t>
            </a:r>
            <a:r>
              <a:rPr lang="en-AU" dirty="0"/>
              <a:t>, , </a:t>
            </a:r>
            <a:r>
              <a:rPr lang="en-AU" dirty="0" err="1"/>
              <a:t>tasks_events</a:t>
            </a:r>
            <a:endParaRPr lang="en-AU" dirty="0"/>
          </a:p>
          <a:p>
            <a:endParaRPr lang="en-AU" dirty="0"/>
          </a:p>
          <a:p>
            <a:r>
              <a:rPr lang="en-AU" b="1" dirty="0"/>
              <a:t>Cross Features</a:t>
            </a:r>
            <a:r>
              <a:rPr lang="en-AU" dirty="0"/>
              <a:t>: </a:t>
            </a:r>
            <a:r>
              <a:rPr lang="en-AU" dirty="0" err="1"/>
              <a:t>oppo_Industry</a:t>
            </a:r>
            <a:r>
              <a:rPr lang="en-AU" dirty="0"/>
              <a:t>, </a:t>
            </a:r>
            <a:r>
              <a:rPr lang="en-AU" dirty="0" err="1"/>
              <a:t>fac_oppo</a:t>
            </a:r>
            <a:r>
              <a:rPr lang="en-AU" dirty="0"/>
              <a:t>, </a:t>
            </a:r>
            <a:r>
              <a:rPr lang="en-AU" dirty="0" err="1"/>
              <a:t>oppo_busi</a:t>
            </a:r>
            <a:endParaRPr lang="en-AU" dirty="0"/>
          </a:p>
          <a:p>
            <a:endParaRPr lang="en-AU" dirty="0"/>
          </a:p>
          <a:p>
            <a:endParaRPr lang="en-AU" dirty="0"/>
          </a:p>
          <a:p>
            <a:r>
              <a:rPr lang="en-AU" b="1" dirty="0"/>
              <a:t>Special Features</a:t>
            </a:r>
            <a:r>
              <a:rPr lang="en-AU" dirty="0"/>
              <a:t>: </a:t>
            </a:r>
            <a:r>
              <a:rPr lang="en-AU" dirty="0" err="1"/>
              <a:t>f_won_before</a:t>
            </a:r>
            <a:r>
              <a:rPr lang="en-AU" dirty="0"/>
              <a:t>, days, RN</a:t>
            </a:r>
          </a:p>
          <a:p>
            <a:endParaRPr lang="en-AU" dirty="0"/>
          </a:p>
          <a:p>
            <a:r>
              <a:rPr lang="en-AU" dirty="0"/>
              <a:t>RN, The total number of opportunities created with the same account</a:t>
            </a:r>
          </a:p>
          <a:p>
            <a:endParaRPr lang="en-AU" dirty="0"/>
          </a:p>
          <a:p>
            <a:r>
              <a:rPr lang="en-AU" b="1" dirty="0" err="1"/>
              <a:t>f_won_before</a:t>
            </a:r>
            <a:r>
              <a:rPr lang="en-AU" dirty="0"/>
              <a:t>: If a previous opportunity has been won with this account before.</a:t>
            </a:r>
          </a:p>
          <a:p>
            <a:endParaRPr lang="en-AU" dirty="0"/>
          </a:p>
          <a:p>
            <a:r>
              <a:rPr lang="en-AU" b="1" dirty="0"/>
              <a:t>Days</a:t>
            </a:r>
            <a:r>
              <a:rPr lang="en-AU" dirty="0"/>
              <a:t>: how many days the opportunity are open</a:t>
            </a:r>
          </a:p>
          <a:p>
            <a:endParaRPr lang="en-AU" dirty="0"/>
          </a:p>
          <a:p>
            <a:endParaRPr lang="en-AU" dirty="0"/>
          </a:p>
          <a:p>
            <a:endParaRPr lang="en-AU" dirty="0"/>
          </a:p>
          <a:p>
            <a:endParaRPr lang="en-AU" dirty="0"/>
          </a:p>
          <a:p>
            <a:endParaRPr lang="en-AU" dirty="0"/>
          </a:p>
          <a:p>
            <a:endParaRPr lang="en-AU" dirty="0"/>
          </a:p>
          <a:p>
            <a:endParaRPr lang="en-US" dirty="0"/>
          </a:p>
        </p:txBody>
      </p:sp>
      <p:sp>
        <p:nvSpPr>
          <p:cNvPr id="6" name="Rectangle 5">
            <a:extLst>
              <a:ext uri="{FF2B5EF4-FFF2-40B4-BE49-F238E27FC236}">
                <a16:creationId xmlns:a16="http://schemas.microsoft.com/office/drawing/2014/main" id="{769FDB09-3F31-9144-89FA-67E2BC150269}"/>
              </a:ext>
            </a:extLst>
          </p:cNvPr>
          <p:cNvSpPr/>
          <p:nvPr/>
        </p:nvSpPr>
        <p:spPr>
          <a:xfrm>
            <a:off x="6007123" y="1037982"/>
            <a:ext cx="6002412" cy="369332"/>
          </a:xfrm>
          <a:prstGeom prst="rect">
            <a:avLst/>
          </a:prstGeom>
        </p:spPr>
        <p:txBody>
          <a:bodyPr wrap="none">
            <a:spAutoFit/>
          </a:bodyPr>
          <a:lstStyle/>
          <a:p>
            <a:r>
              <a:rPr lang="en-US" altLang="zh-CN" b="1" dirty="0">
                <a:solidFill>
                  <a:srgbClr val="00B050"/>
                </a:solidFill>
              </a:rPr>
              <a:t>-</a:t>
            </a:r>
            <a:r>
              <a:rPr lang="zh-CN" altLang="en-US" b="1" dirty="0">
                <a:solidFill>
                  <a:srgbClr val="00B050"/>
                </a:solidFill>
              </a:rPr>
              <a:t> </a:t>
            </a:r>
            <a:r>
              <a:rPr lang="en-US" b="1" dirty="0">
                <a:solidFill>
                  <a:srgbClr val="00B050"/>
                </a:solidFill>
              </a:rPr>
              <a:t>Join Account, Opportunity, Tasks and Events tables</a:t>
            </a:r>
          </a:p>
        </p:txBody>
      </p:sp>
    </p:spTree>
    <p:extLst>
      <p:ext uri="{BB962C8B-B14F-4D97-AF65-F5344CB8AC3E}">
        <p14:creationId xmlns:p14="http://schemas.microsoft.com/office/powerpoint/2010/main" val="214668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2" name="TextBox 1">
            <a:extLst>
              <a:ext uri="{FF2B5EF4-FFF2-40B4-BE49-F238E27FC236}">
                <a16:creationId xmlns:a16="http://schemas.microsoft.com/office/drawing/2014/main" id="{BEBFA14F-9B8A-6B4D-A847-281B78EE1007}"/>
              </a:ext>
            </a:extLst>
          </p:cNvPr>
          <p:cNvSpPr txBox="1"/>
          <p:nvPr/>
        </p:nvSpPr>
        <p:spPr>
          <a:xfrm>
            <a:off x="1337056" y="6519480"/>
            <a:ext cx="1033611" cy="307777"/>
          </a:xfrm>
          <a:prstGeom prst="rect">
            <a:avLst/>
          </a:prstGeom>
          <a:noFill/>
        </p:spPr>
        <p:txBody>
          <a:bodyPr wrap="square" rtlCol="0">
            <a:spAutoFit/>
          </a:bodyPr>
          <a:lstStyle/>
          <a:p>
            <a:r>
              <a:rPr lang="en-US" sz="1400" dirty="0" err="1"/>
              <a:t>ParentId</a:t>
            </a:r>
            <a:endParaRPr lang="en-US" sz="1400" dirty="0"/>
          </a:p>
        </p:txBody>
      </p:sp>
      <p:sp>
        <p:nvSpPr>
          <p:cNvPr id="5" name="TextBox 4">
            <a:extLst>
              <a:ext uri="{FF2B5EF4-FFF2-40B4-BE49-F238E27FC236}">
                <a16:creationId xmlns:a16="http://schemas.microsoft.com/office/drawing/2014/main" id="{6C80817C-1DA9-F245-BD6D-696BD4EAF3C6}"/>
              </a:ext>
            </a:extLst>
          </p:cNvPr>
          <p:cNvSpPr txBox="1"/>
          <p:nvPr/>
        </p:nvSpPr>
        <p:spPr>
          <a:xfrm>
            <a:off x="1606470" y="4789522"/>
            <a:ext cx="1207381" cy="276999"/>
          </a:xfrm>
          <a:prstGeom prst="rect">
            <a:avLst/>
          </a:prstGeom>
          <a:noFill/>
        </p:spPr>
        <p:txBody>
          <a:bodyPr wrap="square" rtlCol="0">
            <a:spAutoFit/>
          </a:bodyPr>
          <a:lstStyle/>
          <a:p>
            <a:r>
              <a:rPr lang="en-US" sz="1200" dirty="0">
                <a:solidFill>
                  <a:srgbClr val="FF0000"/>
                </a:solidFill>
              </a:rPr>
              <a:t>33% converted</a:t>
            </a:r>
          </a:p>
        </p:txBody>
      </p:sp>
      <p:sp>
        <p:nvSpPr>
          <p:cNvPr id="7" name="Rectangle 6">
            <a:extLst>
              <a:ext uri="{FF2B5EF4-FFF2-40B4-BE49-F238E27FC236}">
                <a16:creationId xmlns:a16="http://schemas.microsoft.com/office/drawing/2014/main" id="{47880141-3633-8B42-9219-B291C6B1EAF5}"/>
              </a:ext>
            </a:extLst>
          </p:cNvPr>
          <p:cNvSpPr/>
          <p:nvPr/>
        </p:nvSpPr>
        <p:spPr>
          <a:xfrm>
            <a:off x="934905" y="384687"/>
            <a:ext cx="1207382" cy="276999"/>
          </a:xfrm>
          <a:prstGeom prst="rect">
            <a:avLst/>
          </a:prstGeom>
        </p:spPr>
        <p:txBody>
          <a:bodyPr wrap="none">
            <a:spAutoFit/>
          </a:bodyPr>
          <a:lstStyle/>
          <a:p>
            <a:r>
              <a:rPr lang="en-US" sz="1200" dirty="0">
                <a:solidFill>
                  <a:srgbClr val="FF0000"/>
                </a:solidFill>
              </a:rPr>
              <a:t>38% converted</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xmlns="">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xmlns="">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xmlns="">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xmlns="">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xmlns="">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xmlns="">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
        <p:nvSpPr>
          <p:cNvPr id="4" name="Right Arrow 3">
            <a:extLst>
              <a:ext uri="{FF2B5EF4-FFF2-40B4-BE49-F238E27FC236}">
                <a16:creationId xmlns:a16="http://schemas.microsoft.com/office/drawing/2014/main" id="{39154FDF-CF5E-A847-8E3F-FCEC05E9FE97}"/>
              </a:ext>
            </a:extLst>
          </p:cNvPr>
          <p:cNvSpPr/>
          <p:nvPr/>
        </p:nvSpPr>
        <p:spPr>
          <a:xfrm>
            <a:off x="2629624" y="717877"/>
            <a:ext cx="472806"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0C04402-DA61-EE44-9B19-353929F7694E}"/>
              </a:ext>
            </a:extLst>
          </p:cNvPr>
          <p:cNvSpPr/>
          <p:nvPr/>
        </p:nvSpPr>
        <p:spPr>
          <a:xfrm>
            <a:off x="2629623" y="1093144"/>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DB6160B-EB97-9F4F-956B-A24AF383E71C}"/>
              </a:ext>
            </a:extLst>
          </p:cNvPr>
          <p:cNvSpPr/>
          <p:nvPr/>
        </p:nvSpPr>
        <p:spPr>
          <a:xfrm>
            <a:off x="2629623" y="1400163"/>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55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2389</Words>
  <Application>Microsoft Macintosh PowerPoint</Application>
  <PresentationFormat>Widescreen</PresentationFormat>
  <Paragraphs>318</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Gurmukhi MN</vt:lpstr>
      <vt:lpstr>Times New Roman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Huang Raelene</cp:lastModifiedBy>
  <cp:revision>66</cp:revision>
  <dcterms:created xsi:type="dcterms:W3CDTF">2020-10-19T03:32:08Z</dcterms:created>
  <dcterms:modified xsi:type="dcterms:W3CDTF">2020-10-20T09:54:09Z</dcterms:modified>
</cp:coreProperties>
</file>